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jpg" ContentType="image/jpeg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2.jpg" ContentType="image/jpeg"/>
  <Override PartName="/ppt/media/image3.png" ContentType="image/p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4.jpg" ContentType="image/jpeg"/>
  <Override PartName="/ppt/slides/slide6.xml" ContentType="application/vnd.openxmlformats-officedocument.presentationml.slide+xml"/>
  <Override PartName="/ppt/media/image5.jpg" ContentType="image/jpeg"/>
  <Override PartName="/ppt/slides/slide7.xml" ContentType="application/vnd.openxmlformats-officedocument.presentationml.slide+xml"/>
  <Override PartName="/ppt/media/image6.jpg" ContentType="image/jpeg"/>
  <Override PartName="/ppt/slides/slide8.xml" ContentType="application/vnd.openxmlformats-officedocument.presentationml.slide+xml"/>
  <Override PartName="/ppt/media/image7.jpg" ContentType="image/jpeg"/>
  <Override PartName="/ppt/slides/slide9.xml" ContentType="application/vnd.openxmlformats-officedocument.presentationml.slide+xml"/>
  <Override PartName="/ppt/media/image8.jpg" ContentType="image/jpeg"/>
  <Override PartName="/ppt/slides/slide10.xml" ContentType="application/vnd.openxmlformats-officedocument.presentationml.slide+xml"/>
  <Override PartName="/ppt/media/image9.jpg" ContentType="image/jpeg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10.jpg" ContentType="image/jpeg"/>
  <Override PartName="/ppt/media/image11.jpg" ContentType="image/jpeg"/>
  <Override PartName="/ppt/slides/slide13.xml" ContentType="application/vnd.openxmlformats-officedocument.presentationml.slide+xml"/>
  <Override PartName="/ppt/media/image12.jpg" ContentType="image/jpeg"/>
  <Override PartName="/ppt/media/image13.jpg" ContentType="image/jpeg"/>
  <Override PartName="/ppt/slides/slide14.xml" ContentType="application/vnd.openxmlformats-officedocument.presentationml.slide+xml"/>
  <Override PartName="/ppt/media/image14.jpg" ContentType="image/jpeg"/>
  <Override PartName="/ppt/media/image15.jpg" ContentType="image/jpeg"/>
  <Override PartName="/ppt/slides/slide1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6.xml" ContentType="application/vnd.openxmlformats-officedocument.presentationml.slideLayout+xml"/>
  <Override PartName="/ppt/media/image16.png" ContentType="image/png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media/image17.jpg" ContentType="image/jpeg"/>
  <Override PartName="/ppt/slides/slide20.xml" ContentType="application/vnd.openxmlformats-officedocument.presentationml.slide+xml"/>
  <Override PartName="/ppt/media/image18.jpg" ContentType="image/jpeg"/>
  <Override PartName="/ppt/slides/slide21.xml" ContentType="application/vnd.openxmlformats-officedocument.presentationml.slide+xml"/>
  <Override PartName="/ppt/media/image19.jpg" ContentType="image/jpeg"/>
  <Override PartName="/ppt/slides/slide22.xml" ContentType="application/vnd.openxmlformats-officedocument.presentationml.slide+xml"/>
  <Override PartName="/ppt/media/image20.jpg" ContentType="image/jpeg"/>
  <Override PartName="/ppt/slides/slide23.xml" ContentType="application/vnd.openxmlformats-officedocument.presentationml.slide+xml"/>
  <Override PartName="/ppt/media/image21.jpg" ContentType="image/jpeg"/>
  <Override PartName="/ppt/slides/slide24.xml" ContentType="application/vnd.openxmlformats-officedocument.presentationml.slide+xml"/>
  <Override PartName="/ppt/media/image22.jpg" ContentType="image/jpeg"/>
  <Override PartName="/ppt/slides/slide25.xml" ContentType="application/vnd.openxmlformats-officedocument.presentationml.slide+xml"/>
  <Override PartName="/ppt/media/image23.jpg" ContentType="image/jpeg"/>
  <Override PartName="/ppt/slides/slide26.xml" ContentType="application/vnd.openxmlformats-officedocument.presentationml.slide+xml"/>
  <Override PartName="/ppt/media/image24.jpg" ContentType="image/jpeg"/>
  <Override PartName="/ppt/slides/slide27.xml" ContentType="application/vnd.openxmlformats-officedocument.presentationml.slide+xml"/>
  <Override PartName="/ppt/media/image25.jpg" ContentType="image/jpeg"/>
  <Override PartName="/ppt/slides/slide28.xml" ContentType="application/vnd.openxmlformats-officedocument.presentationml.slide+xml"/>
  <Override PartName="/ppt/media/image26.jpg" ContentType="image/jpeg"/>
  <Override PartName="/ppt/slides/slide29.xml" ContentType="application/vnd.openxmlformats-officedocument.presentationml.slide+xml"/>
  <Override PartName="/ppt/media/image27.jpg" ContentType="image/jpeg"/>
  <Override PartName="/ppt/slides/slide30.xml" ContentType="application/vnd.openxmlformats-officedocument.presentationml.slide+xml"/>
  <Override PartName="/ppt/media/image28.jpg" ContentType="image/jpeg"/>
  <Override PartName="/ppt/media/image29.jpg" ContentType="image/jpeg"/>
  <Override PartName="/ppt/slides/slide31.xml" ContentType="application/vnd.openxmlformats-officedocument.presentationml.slide+xml"/>
  <Override PartName="/ppt/media/image30.jpg" ContentType="image/jpeg"/>
  <Override PartName="/ppt/slides/slide32.xml" ContentType="application/vnd.openxmlformats-officedocument.presentationml.slide+xml"/>
  <Override PartName="/ppt/media/image31.jpg" ContentType="image/jpeg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media/image32.png" ContentType="image/png"/>
  <Override PartName="/ppt/media/image33.png" ContentType="image/png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media/image34.jpg" ContentType="image/jpeg"/>
  <Override PartName="/ppt/media/image35.jpg" ContentType="image/jpeg"/>
  <Override PartName="/ppt/slides/slide39.xml" ContentType="application/vnd.openxmlformats-officedocument.presentationml.slide+xml"/>
  <Override PartName="/ppt/media/image36.jpg" ContentType="image/jpeg"/>
  <Override PartName="/ppt/slides/slide40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7.jpg" ContentType="image/jpeg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notesMasterIdLst>
    <p:notesMasterId r:id="rId3"/>
  </p:notesMasterIdLst>
  <p:sldIdLst>
    <p:sldId id="285" r:id="rId4"/>
    <p:sldId id="286" r:id="rId7"/>
    <p:sldId id="294" r:id="rId11"/>
    <p:sldId id="299" r:id="rId13"/>
    <p:sldId id="288" r:id="rId14"/>
    <p:sldId id="289" r:id="rId16"/>
    <p:sldId id="290" r:id="rId18"/>
    <p:sldId id="291" r:id="rId20"/>
    <p:sldId id="309" r:id="rId22"/>
    <p:sldId id="292" r:id="rId24"/>
    <p:sldId id="293" r:id="rId26"/>
    <p:sldId id="258" r:id="rId27"/>
    <p:sldId id="259" r:id="rId31"/>
    <p:sldId id="311" r:id="rId34"/>
    <p:sldId id="301" r:id="rId37"/>
    <p:sldId id="261" r:id="rId39"/>
    <p:sldId id="300" r:id="rId42"/>
    <p:sldId id="302" r:id="rId43"/>
    <p:sldId id="262" r:id="rId44"/>
    <p:sldId id="263" r:id="rId46"/>
    <p:sldId id="264" r:id="rId48"/>
    <p:sldId id="265" r:id="rId50"/>
    <p:sldId id="266" r:id="rId52"/>
    <p:sldId id="267" r:id="rId54"/>
    <p:sldId id="268" r:id="rId56"/>
    <p:sldId id="279" r:id="rId58"/>
    <p:sldId id="280" r:id="rId60"/>
    <p:sldId id="269" r:id="rId62"/>
    <p:sldId id="270" r:id="rId64"/>
    <p:sldId id="271" r:id="rId66"/>
    <p:sldId id="303" r:id="rId69"/>
    <p:sldId id="304" r:id="rId71"/>
    <p:sldId id="272" r:id="rId73"/>
    <p:sldId id="296" r:id="rId74"/>
    <p:sldId id="305" r:id="rId75"/>
    <p:sldId id="307" r:id="rId76"/>
    <p:sldId id="310" r:id="rId79"/>
    <p:sldId id="282" r:id="rId80"/>
    <p:sldId id="283" r:id="rId83"/>
    <p:sldId id="297" r:id="rId85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notesMaster" Target="/ppt/notesMasters/notesMaster1.xml" /><Relationship Id="rId4" Type="http://schemas.openxmlformats.org/officeDocument/2006/relationships/slide" Target="/ppt/slides/slide1.xml" /><Relationship Id="rId7" Type="http://schemas.openxmlformats.org/officeDocument/2006/relationships/slide" Target="/ppt/slides/slide2.xml" /><Relationship Id="rId11" Type="http://schemas.openxmlformats.org/officeDocument/2006/relationships/slide" Target="/ppt/slides/slide3.xml" /><Relationship Id="rId13" Type="http://schemas.openxmlformats.org/officeDocument/2006/relationships/slide" Target="/ppt/slides/slide4.xml" /><Relationship Id="rId14" Type="http://schemas.openxmlformats.org/officeDocument/2006/relationships/slide" Target="/ppt/slides/slide5.xml" /><Relationship Id="rId16" Type="http://schemas.openxmlformats.org/officeDocument/2006/relationships/slide" Target="/ppt/slides/slide6.xml" /><Relationship Id="rId18" Type="http://schemas.openxmlformats.org/officeDocument/2006/relationships/slide" Target="/ppt/slides/slide7.xml" /><Relationship Id="rId20" Type="http://schemas.openxmlformats.org/officeDocument/2006/relationships/slide" Target="/ppt/slides/slide8.xml" /><Relationship Id="rId22" Type="http://schemas.openxmlformats.org/officeDocument/2006/relationships/slide" Target="/ppt/slides/slide9.xml" /><Relationship Id="rId24" Type="http://schemas.openxmlformats.org/officeDocument/2006/relationships/slide" Target="/ppt/slides/slide10.xml" /><Relationship Id="rId26" Type="http://schemas.openxmlformats.org/officeDocument/2006/relationships/slide" Target="/ppt/slides/slide11.xml" /><Relationship Id="rId27" Type="http://schemas.openxmlformats.org/officeDocument/2006/relationships/slide" Target="/ppt/slides/slide12.xml" /><Relationship Id="rId31" Type="http://schemas.openxmlformats.org/officeDocument/2006/relationships/slide" Target="/ppt/slides/slide13.xml" /><Relationship Id="rId34" Type="http://schemas.openxmlformats.org/officeDocument/2006/relationships/slide" Target="/ppt/slides/slide14.xml" /><Relationship Id="rId37" Type="http://schemas.openxmlformats.org/officeDocument/2006/relationships/slide" Target="/ppt/slides/slide15.xml" /><Relationship Id="rId39" Type="http://schemas.openxmlformats.org/officeDocument/2006/relationships/slide" Target="/ppt/slides/slide16.xml" /><Relationship Id="rId42" Type="http://schemas.openxmlformats.org/officeDocument/2006/relationships/slide" Target="/ppt/slides/slide17.xml" /><Relationship Id="rId43" Type="http://schemas.openxmlformats.org/officeDocument/2006/relationships/slide" Target="/ppt/slides/slide18.xml" /><Relationship Id="rId44" Type="http://schemas.openxmlformats.org/officeDocument/2006/relationships/slide" Target="/ppt/slides/slide19.xml" /><Relationship Id="rId46" Type="http://schemas.openxmlformats.org/officeDocument/2006/relationships/slide" Target="/ppt/slides/slide20.xml" /><Relationship Id="rId48" Type="http://schemas.openxmlformats.org/officeDocument/2006/relationships/slide" Target="/ppt/slides/slide21.xml" /><Relationship Id="rId50" Type="http://schemas.openxmlformats.org/officeDocument/2006/relationships/slide" Target="/ppt/slides/slide22.xml" /><Relationship Id="rId52" Type="http://schemas.openxmlformats.org/officeDocument/2006/relationships/slide" Target="/ppt/slides/slide23.xml" /><Relationship Id="rId54" Type="http://schemas.openxmlformats.org/officeDocument/2006/relationships/slide" Target="/ppt/slides/slide24.xml" /><Relationship Id="rId56" Type="http://schemas.openxmlformats.org/officeDocument/2006/relationships/slide" Target="/ppt/slides/slide25.xml" /><Relationship Id="rId58" Type="http://schemas.openxmlformats.org/officeDocument/2006/relationships/slide" Target="/ppt/slides/slide26.xml" /><Relationship Id="rId60" Type="http://schemas.openxmlformats.org/officeDocument/2006/relationships/slide" Target="/ppt/slides/slide27.xml" /><Relationship Id="rId62" Type="http://schemas.openxmlformats.org/officeDocument/2006/relationships/slide" Target="/ppt/slides/slide28.xml" /><Relationship Id="rId64" Type="http://schemas.openxmlformats.org/officeDocument/2006/relationships/slide" Target="/ppt/slides/slide29.xml" /><Relationship Id="rId66" Type="http://schemas.openxmlformats.org/officeDocument/2006/relationships/slide" Target="/ppt/slides/slide30.xml" /><Relationship Id="rId69" Type="http://schemas.openxmlformats.org/officeDocument/2006/relationships/slide" Target="/ppt/slides/slide31.xml" /><Relationship Id="rId71" Type="http://schemas.openxmlformats.org/officeDocument/2006/relationships/slide" Target="/ppt/slides/slide32.xml" /><Relationship Id="rId73" Type="http://schemas.openxmlformats.org/officeDocument/2006/relationships/slide" Target="/ppt/slides/slide33.xml" /><Relationship Id="rId74" Type="http://schemas.openxmlformats.org/officeDocument/2006/relationships/slide" Target="/ppt/slides/slide34.xml" /><Relationship Id="rId75" Type="http://schemas.openxmlformats.org/officeDocument/2006/relationships/slide" Target="/ppt/slides/slide35.xml" /><Relationship Id="rId76" Type="http://schemas.openxmlformats.org/officeDocument/2006/relationships/slide" Target="/ppt/slides/slide36.xml" /><Relationship Id="rId79" Type="http://schemas.openxmlformats.org/officeDocument/2006/relationships/slide" Target="/ppt/slides/slide37.xml" /><Relationship Id="rId80" Type="http://schemas.openxmlformats.org/officeDocument/2006/relationships/slide" Target="/ppt/slides/slide38.xml" /><Relationship Id="rId83" Type="http://schemas.openxmlformats.org/officeDocument/2006/relationships/slide" Target="/ppt/slides/slide39.xml" /><Relationship Id="rId85" Type="http://schemas.openxmlformats.org/officeDocument/2006/relationships/slide" Target="/ppt/slides/slide40.xml" /><Relationship Id="rId86" Type="http://schemas.openxmlformats.org/officeDocument/2006/relationships/notesSlide" Target="/ppt/notesSlides/notesSlide1.xml" /><Relationship Id="rId87" Type="http://schemas.openxmlformats.org/officeDocument/2006/relationships/notesSlide" Target="/ppt/notesSlides/notesSlide2.xml" /><Relationship Id="rId89" Type="http://schemas.openxmlformats.org/officeDocument/2006/relationships/theme" Target="/ppt/theme/theme1.xml" /><Relationship Id="rId90" Type="http://schemas.openxmlformats.org/officeDocument/2006/relationships/theme" Target="/ppt/theme/theme2.xml" /></Relationships>
</file>

<file path=ppt/notesMasters/_rels/notesMaster1.xml.rels>&#65279;<?xml version="1.0" encoding="utf-8"?><Relationships xmlns="http://schemas.openxmlformats.org/package/2006/relationships"><Relationship Id="rId90" Type="http://schemas.openxmlformats.org/officeDocument/2006/relationships/theme" Target="/ppt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200"/>
            </a:lvl1pPr>
          </a:lstStyle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Arial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Arial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Arial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Arial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Arial"/>
      </a:defRPr>
    </a:lvl9pPr>
  </p:notesStyle>
</p:notesMaster>
</file>

<file path=ppt/notesSlides/_rels/notesSlide1.xml.rels>&#65279;<?xml version="1.0" encoding="utf-8"?><Relationships xmlns="http://schemas.openxmlformats.org/package/2006/relationships"><Relationship Id="rId58" Type="http://schemas.openxmlformats.org/officeDocument/2006/relationships/slide" Target="/ppt/slides/slide26.xml" /></Relationships>
</file>

<file path=ppt/notesSlides/_rels/notesSlide2.xml.rels>&#65279;<?xml version="1.0" encoding="utf-8"?><Relationships xmlns="http://schemas.openxmlformats.org/package/2006/relationships"><Relationship Id="rId60" Type="http://schemas.openxmlformats.org/officeDocument/2006/relationships/slide" Target="/ppt/slides/slide27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/>
              <a:t>【</a:t>
            </a:r>
            <a:r>
              <a:rPr lang="en-US" b="1"/>
              <a:t>图片说明</a:t>
            </a:r>
            <a:r>
              <a:rPr lang="en-US"/>
              <a:t>】</a:t>
            </a:r>
            <a:endParaRPr/>
          </a:p>
          <a:p>
            <a:pPr/>
            <a:r>
              <a:rPr lang="en-US">
                <a:solidFill>
                  <a:srgbClr val="000000"/>
                </a:solidFill>
              </a:rPr>
              <a:t>河鲀为暖温带及热带近海底层鱼类，栖息于海洋的中、下层，有少数种类进入淡水江河中，当遇到外敌，腹腔气囊则迅速膨胀，使整个身体呈球状浮上水面，同时皮肤上的小刺竖起，借以自卫。</a:t>
            </a:r>
            <a:endParaRPr/>
          </a:p>
          <a:p>
            <a:pPr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【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使用建议</a:t>
            </a: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】</a:t>
            </a:r>
            <a:endParaRPr/>
          </a:p>
          <a:p>
            <a:pPr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作为讲解动物对外界刺激的反应，河鲀的戏剧性反应是一个很好的例子。下一页是河鲀受惊吓后的样子。</a:t>
            </a:r>
            <a:endParaRPr/>
          </a:p>
        </p:txBody>
      </p:sp>
      <p:sp>
        <p:nvSpPr>
          <p:cNvPr id="4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/>
              <a:t>【</a:t>
            </a:r>
            <a:r>
              <a:rPr lang="en-US" b="1"/>
              <a:t>图片说明</a:t>
            </a:r>
            <a:r>
              <a:rPr lang="en-US"/>
              <a:t>】</a:t>
            </a:r>
            <a:endParaRPr/>
          </a:p>
          <a:p>
            <a:pPr/>
            <a:r>
              <a:rPr lang="en-US">
                <a:solidFill>
                  <a:srgbClr val="000000"/>
                </a:solidFill>
              </a:rPr>
              <a:t>河鲀为暖温带及热带近海底层鱼类，栖息于海洋的中、下层，有少数种类进入淡水江河中，当遇到外敌，腹腔气囊则迅速膨胀，使整个身体呈球状浮上水面，同时皮肤上的小刺竖起，借以自卫。</a:t>
            </a:r>
            <a:endParaRPr/>
          </a:p>
          <a:p>
            <a:pPr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【</a:t>
            </a:r>
            <a:r>
              <a:rPr 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使用建议</a:t>
            </a: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】</a:t>
            </a:r>
            <a:endParaRPr/>
          </a:p>
          <a:p>
            <a:pPr/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点击右上角的按钮返回到上一页，点击画面回到二级目录。</a:t>
            </a:r>
            <a:endParaRPr/>
          </a:p>
        </p:txBody>
      </p:sp>
      <p:sp>
        <p:nvSpPr>
          <p:cNvPr id="4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200"/>
            </a:lvl1pPr>
          </a:lstStyle>
          <a:p>
            <a:endParaRPr/>
          </a:p>
        </p:txBody>
      </p:sp>
    </p:spTree>
  </p:cSld>
</p:note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3C1D55-E7F0-4B77-A412-813E05B9F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7170D9-6952-4088-9667-E6A0612CA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Relationship Id="rId8" Type="http://schemas.openxmlformats.org/officeDocument/2006/relationships/slideLayout" Target="/ppt/slideLayouts/slideLayout2.xml" /><Relationship Id="rId12" Type="http://schemas.openxmlformats.org/officeDocument/2006/relationships/slideLayout" Target="/ppt/slideLayouts/slideLayout3.xml" /><Relationship Id="rId28" Type="http://schemas.openxmlformats.org/officeDocument/2006/relationships/slideLayout" Target="/ppt/slideLayouts/slideLayout4.xml" /><Relationship Id="rId38" Type="http://schemas.openxmlformats.org/officeDocument/2006/relationships/slideLayout" Target="/ppt/slideLayouts/slideLayout5.xml" /><Relationship Id="rId40" Type="http://schemas.openxmlformats.org/officeDocument/2006/relationships/slideLayout" Target="/ppt/slideLayouts/slideLayout6.xml" /><Relationship Id="rId88" Type="http://schemas.openxmlformats.org/officeDocument/2006/relationships/image" Target="/ppt/media/image37.jpg" /><Relationship Id="rId89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5"/>
    <p:sldLayoutId r:id="rId8"/>
    <p:sldLayoutId r:id="rId12"/>
    <p:sldLayoutId r:id="rId28"/>
    <p:sldLayoutId r:id="rId38"/>
    <p:sldLayoutId r:id="rId40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ctr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algn="l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ctr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ctr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ctr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ctr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6" Type="http://schemas.openxmlformats.org/officeDocument/2006/relationships/image" Target="/ppt/media/image1.jpg" /><Relationship Id="rId5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25" Type="http://schemas.openxmlformats.org/officeDocument/2006/relationships/image" Target="/ppt/media/image9.jpg" /><Relationship Id="rId5" Type="http://schemas.openxmlformats.org/officeDocument/2006/relationships/slideLayout" Target="/ppt/slideLayouts/slideLayout1.xml" /></Relationships>
</file>

<file path=ppt/slides/_rels/slide11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12.xml.rels>&#65279;<?xml version="1.0" encoding="utf-8"?><Relationships xmlns="http://schemas.openxmlformats.org/package/2006/relationships"><Relationship Id="rId29" Type="http://schemas.openxmlformats.org/officeDocument/2006/relationships/image" Target="/ppt/media/image10.jpg" /><Relationship Id="rId30" Type="http://schemas.openxmlformats.org/officeDocument/2006/relationships/image" Target="/ppt/media/image11.jpg" /><Relationship Id="rId28" Type="http://schemas.openxmlformats.org/officeDocument/2006/relationships/slideLayout" Target="/ppt/slideLayouts/slideLayout4.xml" /></Relationships>
</file>

<file path=ppt/slides/_rels/slide13.xml.rels>&#65279;<?xml version="1.0" encoding="utf-8"?><Relationships xmlns="http://schemas.openxmlformats.org/package/2006/relationships"><Relationship Id="rId32" Type="http://schemas.openxmlformats.org/officeDocument/2006/relationships/image" Target="/ppt/media/image12.jpg" /><Relationship Id="rId33" Type="http://schemas.openxmlformats.org/officeDocument/2006/relationships/image" Target="/ppt/media/image13.jpg" /><Relationship Id="rId5" Type="http://schemas.openxmlformats.org/officeDocument/2006/relationships/slideLayout" Target="/ppt/slideLayouts/slideLayout1.xml" /></Relationships>
</file>

<file path=ppt/slides/_rels/slide14.xml.rels>&#65279;<?xml version="1.0" encoding="utf-8"?><Relationships xmlns="http://schemas.openxmlformats.org/package/2006/relationships"><Relationship Id="rId35" Type="http://schemas.openxmlformats.org/officeDocument/2006/relationships/image" Target="/ppt/media/image14.jpg" /><Relationship Id="rId36" Type="http://schemas.openxmlformats.org/officeDocument/2006/relationships/image" Target="/ppt/media/image15.jpg" /><Relationship Id="rId12" Type="http://schemas.openxmlformats.org/officeDocument/2006/relationships/slideLayout" Target="/ppt/slideLayouts/slideLayout3.xml" /></Relationships>
</file>

<file path=ppt/slides/_rels/slide15.xml.rels>&#65279;<?xml version="1.0" encoding="utf-8"?><Relationships xmlns="http://schemas.openxmlformats.org/package/2006/relationships"><Relationship Id="rId38" Type="http://schemas.openxmlformats.org/officeDocument/2006/relationships/slideLayout" Target="/ppt/slideLayouts/slideLayout5.xml" /></Relationships>
</file>

<file path=ppt/slides/_rels/slide16.xml.rels>&#65279;<?xml version="1.0" encoding="utf-8"?><Relationships xmlns="http://schemas.openxmlformats.org/package/2006/relationships"><Relationship Id="rId41" Type="http://schemas.openxmlformats.org/officeDocument/2006/relationships/image" Target="/ppt/media/image16.png" /><Relationship Id="rId40" Type="http://schemas.openxmlformats.org/officeDocument/2006/relationships/slideLayout" Target="/ppt/slideLayouts/slideLayout6.xml" /></Relationships>
</file>

<file path=ppt/slides/_rels/slide17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18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19.xml.rels>&#65279;<?xml version="1.0" encoding="utf-8"?><Relationships xmlns="http://schemas.openxmlformats.org/package/2006/relationships"><Relationship Id="rId45" Type="http://schemas.openxmlformats.org/officeDocument/2006/relationships/image" Target="/ppt/media/image17.jpg" /><Relationship Id="rId8" Type="http://schemas.openxmlformats.org/officeDocument/2006/relationships/slideLayout" Target="/ppt/slideLayouts/slideLayout2.xml" /></Relationships>
</file>

<file path=ppt/slides/_rels/slide2.xml.rels>&#65279;<?xml version="1.0" encoding="utf-8"?><Relationships xmlns="http://schemas.openxmlformats.org/package/2006/relationships"><Relationship Id="rId9" Type="http://schemas.openxmlformats.org/officeDocument/2006/relationships/image" Target="/ppt/media/image2.jpg" /><Relationship Id="rId10" Type="http://schemas.openxmlformats.org/officeDocument/2006/relationships/image" Target="/ppt/media/image3.png" /><Relationship Id="rId8" Type="http://schemas.openxmlformats.org/officeDocument/2006/relationships/slideLayout" Target="/ppt/slideLayouts/slideLayout2.xml" /></Relationships>
</file>

<file path=ppt/slides/_rels/slide20.xml.rels>&#65279;<?xml version="1.0" encoding="utf-8"?><Relationships xmlns="http://schemas.openxmlformats.org/package/2006/relationships"><Relationship Id="rId47" Type="http://schemas.openxmlformats.org/officeDocument/2006/relationships/image" Target="/ppt/media/image18.jpg" /><Relationship Id="rId5" Type="http://schemas.openxmlformats.org/officeDocument/2006/relationships/slideLayout" Target="/ppt/slideLayouts/slideLayout1.xml" /></Relationships>
</file>

<file path=ppt/slides/_rels/slide21.xml.rels>&#65279;<?xml version="1.0" encoding="utf-8"?><Relationships xmlns="http://schemas.openxmlformats.org/package/2006/relationships"><Relationship Id="rId49" Type="http://schemas.openxmlformats.org/officeDocument/2006/relationships/image" Target="/ppt/media/image19.jpg" /><Relationship Id="rId5" Type="http://schemas.openxmlformats.org/officeDocument/2006/relationships/slideLayout" Target="/ppt/slideLayouts/slideLayout1.xml" /></Relationships>
</file>

<file path=ppt/slides/_rels/slide22.xml.rels>&#65279;<?xml version="1.0" encoding="utf-8"?><Relationships xmlns="http://schemas.openxmlformats.org/package/2006/relationships"><Relationship Id="rId51" Type="http://schemas.openxmlformats.org/officeDocument/2006/relationships/image" Target="/ppt/media/image20.jpg" /><Relationship Id="rId5" Type="http://schemas.openxmlformats.org/officeDocument/2006/relationships/slideLayout" Target="/ppt/slideLayouts/slideLayout1.xml" /></Relationships>
</file>

<file path=ppt/slides/_rels/slide23.xml.rels>&#65279;<?xml version="1.0" encoding="utf-8"?><Relationships xmlns="http://schemas.openxmlformats.org/package/2006/relationships"><Relationship Id="rId53" Type="http://schemas.openxmlformats.org/officeDocument/2006/relationships/image" Target="/ppt/media/image21.jpg" /><Relationship Id="rId5" Type="http://schemas.openxmlformats.org/officeDocument/2006/relationships/slideLayout" Target="/ppt/slideLayouts/slideLayout1.xml" /></Relationships>
</file>

<file path=ppt/slides/_rels/slide24.xml.rels>&#65279;<?xml version="1.0" encoding="utf-8"?><Relationships xmlns="http://schemas.openxmlformats.org/package/2006/relationships"><Relationship Id="rId55" Type="http://schemas.openxmlformats.org/officeDocument/2006/relationships/image" Target="/ppt/media/image22.jpg" /><Relationship Id="rId5" Type="http://schemas.openxmlformats.org/officeDocument/2006/relationships/slideLayout" Target="/ppt/slideLayouts/slideLayout1.xml" /></Relationships>
</file>

<file path=ppt/slides/_rels/slide25.xml.rels>&#65279;<?xml version="1.0" encoding="utf-8"?><Relationships xmlns="http://schemas.openxmlformats.org/package/2006/relationships"><Relationship Id="rId57" Type="http://schemas.openxmlformats.org/officeDocument/2006/relationships/image" Target="/ppt/media/image23.jpg" /><Relationship Id="rId5" Type="http://schemas.openxmlformats.org/officeDocument/2006/relationships/slideLayout" Target="/ppt/slideLayouts/slideLayout1.xml" /></Relationships>
</file>

<file path=ppt/slides/_rels/slide26.xml.rels>&#65279;<?xml version="1.0" encoding="utf-8"?><Relationships xmlns="http://schemas.openxmlformats.org/package/2006/relationships"><Relationship Id="rId59" Type="http://schemas.openxmlformats.org/officeDocument/2006/relationships/image" Target="/ppt/media/image24.jpg" /><Relationship Id="rId12" Type="http://schemas.openxmlformats.org/officeDocument/2006/relationships/slideLayout" Target="/ppt/slideLayouts/slideLayout3.xml" /><Relationship Id="rId86" Type="http://schemas.openxmlformats.org/officeDocument/2006/relationships/notesSlide" Target="/ppt/notesSlides/notesSlide1.xml" /></Relationships>
</file>

<file path=ppt/slides/_rels/slide27.xml.rels>&#65279;<?xml version="1.0" encoding="utf-8"?><Relationships xmlns="http://schemas.openxmlformats.org/package/2006/relationships"><Relationship Id="rId61" Type="http://schemas.openxmlformats.org/officeDocument/2006/relationships/image" Target="/ppt/media/image25.jpg" /><Relationship Id="rId12" Type="http://schemas.openxmlformats.org/officeDocument/2006/relationships/slideLayout" Target="/ppt/slideLayouts/slideLayout3.xml" /><Relationship Id="rId87" Type="http://schemas.openxmlformats.org/officeDocument/2006/relationships/notesSlide" Target="/ppt/notesSlides/notesSlide2.xml" /></Relationships>
</file>

<file path=ppt/slides/_rels/slide28.xml.rels>&#65279;<?xml version="1.0" encoding="utf-8"?><Relationships xmlns="http://schemas.openxmlformats.org/package/2006/relationships"><Relationship Id="rId63" Type="http://schemas.openxmlformats.org/officeDocument/2006/relationships/image" Target="/ppt/media/image26.jpg" /><Relationship Id="rId5" Type="http://schemas.openxmlformats.org/officeDocument/2006/relationships/slideLayout" Target="/ppt/slideLayouts/slideLayout1.xml" /></Relationships>
</file>

<file path=ppt/slides/_rels/slide29.xml.rels>&#65279;<?xml version="1.0" encoding="utf-8"?><Relationships xmlns="http://schemas.openxmlformats.org/package/2006/relationships"><Relationship Id="rId65" Type="http://schemas.openxmlformats.org/officeDocument/2006/relationships/image" Target="/ppt/media/image27.jpg" /><Relationship Id="rId5" Type="http://schemas.openxmlformats.org/officeDocument/2006/relationships/slideLayout" Target="/ppt/slideLayouts/slideLayout1.xml" /></Relationships>
</file>

<file path=ppt/slides/_rels/slide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30.xml.rels>&#65279;<?xml version="1.0" encoding="utf-8"?><Relationships xmlns="http://schemas.openxmlformats.org/package/2006/relationships"><Relationship Id="rId67" Type="http://schemas.openxmlformats.org/officeDocument/2006/relationships/image" Target="/ppt/media/image28.jpg" /><Relationship Id="rId68" Type="http://schemas.openxmlformats.org/officeDocument/2006/relationships/image" Target="/ppt/media/image29.jpg" /><Relationship Id="rId5" Type="http://schemas.openxmlformats.org/officeDocument/2006/relationships/slideLayout" Target="/ppt/slideLayouts/slideLayout1.xml" /></Relationships>
</file>

<file path=ppt/slides/_rels/slide31.xml.rels>&#65279;<?xml version="1.0" encoding="utf-8"?><Relationships xmlns="http://schemas.openxmlformats.org/package/2006/relationships"><Relationship Id="rId70" Type="http://schemas.openxmlformats.org/officeDocument/2006/relationships/image" Target="/ppt/media/image30.jpg" /><Relationship Id="rId12" Type="http://schemas.openxmlformats.org/officeDocument/2006/relationships/slideLayout" Target="/ppt/slideLayouts/slideLayout3.xml" /></Relationships>
</file>

<file path=ppt/slides/_rels/slide32.xml.rels>&#65279;<?xml version="1.0" encoding="utf-8"?><Relationships xmlns="http://schemas.openxmlformats.org/package/2006/relationships"><Relationship Id="rId72" Type="http://schemas.openxmlformats.org/officeDocument/2006/relationships/image" Target="/ppt/media/image31.jpg" /><Relationship Id="rId12" Type="http://schemas.openxmlformats.org/officeDocument/2006/relationships/slideLayout" Target="/ppt/slideLayouts/slideLayout3.xml" /></Relationships>
</file>

<file path=ppt/slides/_rels/slide33.xml.rels>&#65279;<?xml version="1.0" encoding="utf-8"?><Relationships xmlns="http://schemas.openxmlformats.org/package/2006/relationships"><Relationship Id="rId5" Type="http://schemas.openxmlformats.org/officeDocument/2006/relationships/slideLayout" Target="/ppt/slideLayouts/slideLayout1.xml" /></Relationships>
</file>

<file path=ppt/slides/_rels/slide3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35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36.xml.rels>&#65279;<?xml version="1.0" encoding="utf-8"?><Relationships xmlns="http://schemas.openxmlformats.org/package/2006/relationships"><Relationship Id="rId77" Type="http://schemas.openxmlformats.org/officeDocument/2006/relationships/image" Target="/ppt/media/image32.png" /><Relationship Id="rId78" Type="http://schemas.openxmlformats.org/officeDocument/2006/relationships/image" Target="/ppt/media/image33.png" /><Relationship Id="rId12" Type="http://schemas.openxmlformats.org/officeDocument/2006/relationships/slideLayout" Target="/ppt/slideLayouts/slideLayout3.xml" /></Relationships>
</file>

<file path=ppt/slides/_rels/slide37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38.xml.rels>&#65279;<?xml version="1.0" encoding="utf-8"?><Relationships xmlns="http://schemas.openxmlformats.org/package/2006/relationships"><Relationship Id="rId81" Type="http://schemas.openxmlformats.org/officeDocument/2006/relationships/image" Target="/ppt/media/image34.jpg" /><Relationship Id="rId82" Type="http://schemas.openxmlformats.org/officeDocument/2006/relationships/image" Target="/ppt/media/image35.jpg" /><Relationship Id="rId40" Type="http://schemas.openxmlformats.org/officeDocument/2006/relationships/slideLayout" Target="/ppt/slideLayouts/slideLayout6.xml" /></Relationships>
</file>

<file path=ppt/slides/_rels/slide39.xml.rels>&#65279;<?xml version="1.0" encoding="utf-8"?><Relationships xmlns="http://schemas.openxmlformats.org/package/2006/relationships"><Relationship Id="rId84" Type="http://schemas.openxmlformats.org/officeDocument/2006/relationships/image" Target="/ppt/media/image36.jpg" /><Relationship Id="rId12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40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3.xml" /></Relationships>
</file>

<file path=ppt/slides/_rels/slide5.xml.rels>&#65279;<?xml version="1.0" encoding="utf-8"?><Relationships xmlns="http://schemas.openxmlformats.org/package/2006/relationships"><Relationship Id="rId15" Type="http://schemas.openxmlformats.org/officeDocument/2006/relationships/image" Target="/ppt/media/image4.jpg" /><Relationship Id="rId5" Type="http://schemas.openxmlformats.org/officeDocument/2006/relationships/slideLayout" Target="/ppt/slideLayouts/slideLayout1.xml" /></Relationships>
</file>

<file path=ppt/slides/_rels/slide6.xml.rels>&#65279;<?xml version="1.0" encoding="utf-8"?><Relationships xmlns="http://schemas.openxmlformats.org/package/2006/relationships"><Relationship Id="rId17" Type="http://schemas.openxmlformats.org/officeDocument/2006/relationships/image" Target="/ppt/media/image5.jpg" /><Relationship Id="rId5" Type="http://schemas.openxmlformats.org/officeDocument/2006/relationships/slideLayout" Target="/ppt/slideLayouts/slideLayout1.xml" /></Relationships>
</file>

<file path=ppt/slides/_rels/slide7.xml.rels>&#65279;<?xml version="1.0" encoding="utf-8"?><Relationships xmlns="http://schemas.openxmlformats.org/package/2006/relationships"><Relationship Id="rId19" Type="http://schemas.openxmlformats.org/officeDocument/2006/relationships/image" Target="/ppt/media/image6.jpg" /><Relationship Id="rId5" Type="http://schemas.openxmlformats.org/officeDocument/2006/relationships/slideLayout" Target="/ppt/slideLayouts/slideLayout1.xml" /></Relationships>
</file>

<file path=ppt/slides/_rels/slide8.xml.rels>&#65279;<?xml version="1.0" encoding="utf-8"?><Relationships xmlns="http://schemas.openxmlformats.org/package/2006/relationships"><Relationship Id="rId21" Type="http://schemas.openxmlformats.org/officeDocument/2006/relationships/image" Target="/ppt/media/image7.jpg" /><Relationship Id="rId5" Type="http://schemas.openxmlformats.org/officeDocument/2006/relationships/slideLayout" Target="/ppt/slideLayouts/slideLayout1.xml" /></Relationships>
</file>

<file path=ppt/slides/_rels/slide9.xml.rels>&#65279;<?xml version="1.0" encoding="utf-8"?><Relationships xmlns="http://schemas.openxmlformats.org/package/2006/relationships"><Relationship Id="rId23" Type="http://schemas.openxmlformats.org/officeDocument/2006/relationships/image" Target="/ppt/media/image8.jpg" /><Relationship Id="rId5" Type="http://schemas.openxmlformats.org/officeDocument/2006/relationships/slideLayout" Target="/ppt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356100" y="260350"/>
            <a:ext cx="4422775" cy="453707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0" y="549275"/>
            <a:ext cx="4284662" cy="43624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/>
              <a:t>       </a:t>
            </a:r>
            <a:r>
              <a:rPr lang="en-US" sz="2800" b="1">
                <a:solidFill>
                  <a:srgbClr val="0000FF"/>
                </a:solidFill>
                <a:latin typeface="楷体_GB2312"/>
              </a:rPr>
              <a:t>假如你乘坐宇宙飞船从太空中遥望地球，映入你眼帘的将是一幅由蓝色、绿色和白色等编织而成的美丽图案。蓝色是浩瀚的海洋，绿色是广袤的森林和原野，白色是飘动在海洋和陆地上空的云彩。这是一个充满生机的世界，包括我们人类在内的各种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4941887"/>
            <a:ext cx="8893175" cy="9461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  <a:latin typeface="楷体_GB2312"/>
              </a:rPr>
              <a:t>各样的生物都在这里生活和繁衍。</a:t>
            </a:r>
            <a:r>
              <a:rPr lang="en-US" sz="2800" b="1">
                <a:solidFill>
                  <a:srgbClr val="9900CC"/>
                </a:solidFill>
                <a:latin typeface="楷体_GB2312"/>
              </a:rPr>
              <a:t>地球表层生物和生物的生存环境构成了生物圈</a:t>
            </a:r>
            <a:r>
              <a:rPr lang="en-US" sz="2800" b="1">
                <a:solidFill>
                  <a:srgbClr val="0000FF"/>
                </a:solidFill>
                <a:latin typeface="楷体_GB2312"/>
              </a:rPr>
              <a:t>，它是所有生物共同的家园。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09600" y="1828800"/>
            <a:ext cx="8305800" cy="2287587"/>
          </a:xfrm>
          <a:prstGeom prst="rect">
            <a:avLst/>
          </a:prstGeom>
          <a:ln w="12700" cap="sq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800" b="1">
                <a:latin typeface="Times New Roman"/>
              </a:rPr>
              <a:t>     </a:t>
            </a:r>
            <a:r>
              <a:rPr lang="en-US" sz="4800" b="1">
                <a:solidFill>
                  <a:srgbClr val="0033CC"/>
                </a:solidFill>
                <a:latin typeface="Times New Roman"/>
              </a:rPr>
              <a:t>生物和非生物最本质的区别是：</a:t>
            </a:r>
            <a:r>
              <a:rPr lang="en-US" sz="4800" b="1">
                <a:solidFill>
                  <a:srgbClr val="D60093"/>
                </a:solidFill>
              </a:rPr>
              <a:t>生物有生命而非生物没有生命</a:t>
            </a:r>
            <a:r>
              <a:rPr lang="en-US" sz="4800" b="1">
                <a:latin typeface="Times New Roman"/>
              </a:rPr>
              <a:t>。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4859337" y="908050"/>
            <a:ext cx="4038600" cy="4752975"/>
          </a:xfrm>
          <a:prstGeom prst="rect">
            <a:avLst/>
          </a:prstGeom>
          <a:noFill/>
          <a:ln/>
        </p:spPr>
      </p:pic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0" y="2133600"/>
            <a:ext cx="4427537" cy="33210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611187" y="836612"/>
            <a:ext cx="2735262" cy="7207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黑体"/>
              </a:rPr>
              <a:t>动物……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11187" y="981075"/>
            <a:ext cx="2735262" cy="7207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黑体"/>
              </a:rPr>
              <a:t>植物……</a:t>
            </a:r>
            <a:endParaRPr/>
          </a:p>
        </p:txBody>
      </p:sp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250825" y="2205037"/>
            <a:ext cx="4249737" cy="3744912"/>
          </a:xfrm>
          <a:prstGeom prst="rect">
            <a:avLst/>
          </a:prstGeom>
          <a:noFill/>
          <a:ln/>
        </p:spPr>
      </p:pic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4932362" y="260350"/>
            <a:ext cx="4108450" cy="54737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1116012" y="6092825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/>
              <a:t>睡莲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>
          <a:xfrm>
            <a:off x="4427537" y="1052512"/>
            <a:ext cx="4392612" cy="3581400"/>
          </a:xfrm>
          <a:prstGeom prst="rect">
            <a:avLst/>
          </a:prstGeom>
          <a:noFill/>
        </p:spPr>
      </p:pic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179387" y="2276475"/>
            <a:ext cx="3924300" cy="3706812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611187" y="981075"/>
            <a:ext cx="2735262" cy="7207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黑体"/>
              </a:rPr>
              <a:t>微生物……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724525" y="4868862"/>
            <a:ext cx="16065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/>
              <a:t>大肠杆菌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900112" y="6092825"/>
            <a:ext cx="1606550" cy="5191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/>
              <a:t>狂犬病毒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 idx="0"/>
          </p:nvPr>
        </p:nvSpPr>
        <p:spPr>
          <a:xfrm>
            <a:off x="900112" y="333375"/>
            <a:ext cx="7162800" cy="1219200"/>
          </a:xfrm>
          <a:prstGeom prst="rect">
            <a:avLst/>
          </a:prstGeom>
          <a:ln w="12700" cap="sq"/>
        </p:spPr>
        <p:txBody>
          <a:bodyPr lIns="91440" tIns="45720" rIns="91440" bIns="45720" wrap="square" anchor="ctr">
            <a:spAutoFit/>
          </a:bodyPr>
          <a:lstStyle/>
          <a:p>
            <a:pPr/>
            <a:r>
              <a:rPr lang="en-US" sz="6000" b="1">
                <a:latin typeface="楷体_GB2312"/>
              </a:rPr>
              <a:t>第一节 生物的特征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2276475"/>
            <a:ext cx="3629025" cy="9144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5400" b="1">
                <a:solidFill>
                  <a:srgbClr val="D60093"/>
                </a:solidFill>
              </a:rPr>
              <a:t>学习目标：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3322637"/>
            <a:ext cx="9129712" cy="2378075"/>
          </a:xfrm>
          <a:prstGeom prst="rect">
            <a:avLst/>
          </a:prstGeom>
          <a:ln/>
        </p:spPr>
        <p:txBody>
          <a:bodyPr wrap="none"/>
          <a:lstStyle/>
          <a:p>
            <a:pPr>
              <a:lnSpc>
                <a:spcPct val="125000"/>
              </a:lnSpc>
            </a:pPr>
            <a:r>
              <a:rPr lang="en-US" sz="4000" b="1">
                <a:solidFill>
                  <a:srgbClr val="0033CC"/>
                </a:solidFill>
              </a:rPr>
              <a:t>1、什么是生物？</a:t>
            </a:r>
            <a:endParaRPr/>
          </a:p>
          <a:p>
            <a:pPr>
              <a:lnSpc>
                <a:spcPct val="125000"/>
              </a:lnSpc>
            </a:pPr>
            <a:r>
              <a:rPr lang="en-US" sz="4000" b="1">
                <a:solidFill>
                  <a:srgbClr val="0033CC"/>
                </a:solidFill>
              </a:rPr>
              <a:t>2、生物有哪些共同的特征？举例说明。</a:t>
            </a:r>
            <a:endParaRPr/>
          </a:p>
          <a:p>
            <a:pPr>
              <a:lnSpc>
                <a:spcPct val="125000"/>
              </a:lnSpc>
            </a:pPr>
            <a:r>
              <a:rPr lang="en-US" sz="4000" b="1">
                <a:solidFill>
                  <a:srgbClr val="0033CC"/>
                </a:solidFill>
              </a:rPr>
              <a:t>3、如何区别生物与非生物？</a:t>
            </a:r>
            <a:endParaRPr/>
          </a:p>
        </p:txBody>
      </p:sp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400" b="1">
                <a:solidFill>
                  <a:srgbClr val="000000"/>
                </a:solidFill>
                <a:latin typeface="Arial"/>
              </a:rPr>
              <a:t>生物的共同特征</a:t>
            </a:r>
            <a:endParaRPr/>
          </a:p>
        </p:txBody>
      </p:sp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900112" y="2276475"/>
            <a:ext cx="3816350" cy="3152775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4427537" y="1989137"/>
            <a:ext cx="4392612" cy="2376487"/>
          </a:xfrm>
          <a:prstGeom prst="wedgeRoundRectCallou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ctr"/>
            <a:r>
              <a:rPr lang="en-US" sz="3200" b="1">
                <a:solidFill>
                  <a:srgbClr val="0033CC"/>
                </a:solidFill>
              </a:rPr>
              <a:t>今天我们就来关注一下生物及其生存的环境，进一步了解生物的共同特征。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333375"/>
            <a:ext cx="8424862" cy="9159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（1）生物的生活需要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营养物质</a:t>
            </a:r>
            <a:endParaRPr/>
          </a:p>
          <a:p>
            <a:pPr/>
            <a:r>
              <a:rPr lang="en-US" b="1">
                <a:solidFill>
                  <a:srgbClr val="D60093"/>
                </a:solidFill>
                <a:latin typeface="楷体_GB2312"/>
              </a:rPr>
              <a:t>幻灯片 19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1628775"/>
            <a:ext cx="7200900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（2）生物能进行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呼吸</a:t>
            </a:r>
            <a:r>
              <a:rPr lang="en-US" b="1">
                <a:solidFill>
                  <a:srgbClr val="D60093"/>
                </a:solidFill>
                <a:latin typeface="楷体_GB2312"/>
              </a:rPr>
              <a:t>幻灯片 21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50825" y="2708275"/>
            <a:ext cx="7296150" cy="1054100"/>
          </a:xfrm>
          <a:prstGeom prst="rect">
            <a:avLst/>
          </a:prstGeom>
          <a:ln/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33CC"/>
                </a:solidFill>
                <a:latin typeface="楷体_GB2312"/>
              </a:rPr>
              <a:t>（3）生物能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排出身体内产生的废物</a:t>
            </a:r>
            <a:endParaRPr/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D60093"/>
                </a:solidFill>
                <a:latin typeface="楷体_GB2312"/>
              </a:rPr>
              <a:t>幻灯片 22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4005262"/>
            <a:ext cx="8299450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（4）生物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对外界刺激作出反应</a:t>
            </a:r>
            <a:r>
              <a:rPr lang="en-US" b="1">
                <a:solidFill>
                  <a:srgbClr val="D60093"/>
                </a:solidFill>
                <a:latin typeface="楷体_GB2312"/>
              </a:rPr>
              <a:t>幻灯片 24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404812"/>
            <a:ext cx="7596187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（5）生物能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生长，发育和繁殖</a:t>
            </a:r>
            <a:r>
              <a:rPr lang="en-US" b="1">
                <a:solidFill>
                  <a:srgbClr val="D60093"/>
                </a:solidFill>
                <a:latin typeface="楷体_GB2312"/>
              </a:rPr>
              <a:t>幻灯片 28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2924175"/>
            <a:ext cx="8672512" cy="64135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（7）除病毒以外，生物都是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由细胞构成</a:t>
            </a:r>
            <a:r>
              <a:rPr lang="en-US" sz="3600" b="1">
                <a:solidFill>
                  <a:srgbClr val="0033CC"/>
                </a:solidFill>
                <a:latin typeface="楷体_GB2312"/>
              </a:rPr>
              <a:t>的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4149725"/>
            <a:ext cx="8893175" cy="11906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（8）生物既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受环境的影响</a:t>
            </a:r>
            <a:r>
              <a:rPr lang="en-US" sz="3600" b="1">
                <a:solidFill>
                  <a:srgbClr val="0033CC"/>
                </a:solidFill>
                <a:latin typeface="楷体_GB2312"/>
              </a:rPr>
              <a:t>，又能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适应和影响环境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1700212"/>
            <a:ext cx="8893175" cy="64135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0033CC"/>
                </a:solidFill>
                <a:latin typeface="楷体_GB2312"/>
              </a:rPr>
              <a:t>（6）生物体都有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遗传和变异</a:t>
            </a:r>
            <a:r>
              <a:rPr lang="en-US" sz="3600" b="1">
                <a:solidFill>
                  <a:srgbClr val="0033CC"/>
                </a:solidFill>
                <a:latin typeface="楷体_GB2312"/>
              </a:rPr>
              <a:t>的特性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4522787" y="549275"/>
            <a:ext cx="4621212" cy="5634037"/>
            <a:chOff x="3107" y="890"/>
            <a:chExt cx="2685" cy="3060"/>
          </a:xfrm>
        </p:grpSpPr>
        <p:sp>
          <p:nvSpPr>
            <p:cNvPr id="3" name=""/>
            <p:cNvSpPr/>
            <p:nvPr/>
          </p:nvSpPr>
          <p:spPr>
            <a:xfrm>
              <a:off x="2849" y="346"/>
              <a:ext cx="2911" cy="354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7" name="" descr=""/>
            <p:cNvPicPr>
              <a:picLocks noChangeAspect="1" noChangeArrowheads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>
            <a:xfrm>
              <a:off x="3107" y="890"/>
              <a:ext cx="2385" cy="2767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3334" y="3702"/>
              <a:ext cx="2458" cy="248"/>
            </a:xfrm>
            <a:prstGeom prst="rect">
              <a:avLst/>
            </a:prstGeom>
            <a:ln/>
          </p:spPr>
          <p:txBody>
            <a:bodyPr wrap="none"/>
            <a:lstStyle/>
            <a:p>
              <a:pPr/>
              <a:r>
                <a:rPr lang="en-US" sz="2400" b="1"/>
                <a:t>绿豆通过光合作用制造有机物</a:t>
              </a:r>
              <a:r>
                <a:rPr lang="en-US"/>
                <a:t> </a:t>
              </a:r>
              <a:endParaRPr/>
            </a:p>
          </p:txBody>
        </p:sp>
      </p:grpSp>
      <p:sp>
        <p:nvSpPr>
          <p:cNvPr id="5" name=""/>
          <p:cNvSpPr/>
          <p:nvPr/>
        </p:nvSpPr>
        <p:spPr>
          <a:xfrm>
            <a:off x="468312" y="981075"/>
            <a:ext cx="3743325" cy="44862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</a:rPr>
              <a:t>    </a:t>
            </a:r>
            <a:r>
              <a:rPr lang="en-US" sz="3600" b="1">
                <a:solidFill>
                  <a:srgbClr val="0033CC"/>
                </a:solidFill>
              </a:rPr>
              <a:t>植物从外界吸收</a:t>
            </a:r>
            <a:r>
              <a:rPr lang="en-US" sz="3600" b="1">
                <a:solidFill>
                  <a:srgbClr val="FF3300"/>
                </a:solidFill>
              </a:rPr>
              <a:t>水</a:t>
            </a:r>
            <a:r>
              <a:rPr lang="en-US" sz="3600" b="1">
                <a:solidFill>
                  <a:srgbClr val="0033CC"/>
                </a:solidFill>
              </a:rPr>
              <a:t>、</a:t>
            </a:r>
            <a:r>
              <a:rPr lang="en-US" sz="3600" b="1">
                <a:solidFill>
                  <a:srgbClr val="FF3300"/>
                </a:solidFill>
              </a:rPr>
              <a:t>无机盐</a:t>
            </a:r>
            <a:r>
              <a:rPr lang="en-US" sz="3600" b="1">
                <a:solidFill>
                  <a:srgbClr val="0033CC"/>
                </a:solidFill>
              </a:rPr>
              <a:t>和</a:t>
            </a:r>
            <a:r>
              <a:rPr lang="en-US" sz="3600" b="1">
                <a:solidFill>
                  <a:srgbClr val="FF3300"/>
                </a:solidFill>
              </a:rPr>
              <a:t>二氧化碳</a:t>
            </a:r>
            <a:r>
              <a:rPr lang="en-US" sz="3600" b="1">
                <a:solidFill>
                  <a:srgbClr val="0033CC"/>
                </a:solidFill>
              </a:rPr>
              <a:t>，通过光合作用制造出自身所需要的营养物质，如</a:t>
            </a:r>
            <a:r>
              <a:rPr lang="en-US" sz="3600" b="1">
                <a:solidFill>
                  <a:srgbClr val="FF3300"/>
                </a:solidFill>
              </a:rPr>
              <a:t>葡萄糖</a:t>
            </a:r>
            <a:r>
              <a:rPr lang="en-US" sz="3600" b="1">
                <a:solidFill>
                  <a:srgbClr val="0033CC"/>
                </a:solidFill>
              </a:rPr>
              <a:t>、</a:t>
            </a:r>
            <a:r>
              <a:rPr lang="en-US" sz="3600" b="1">
                <a:solidFill>
                  <a:srgbClr val="FF3300"/>
                </a:solidFill>
              </a:rPr>
              <a:t>淀粉</a:t>
            </a:r>
            <a:r>
              <a:rPr lang="en-US" sz="3600" b="1">
                <a:solidFill>
                  <a:srgbClr val="0033CC"/>
                </a:solidFill>
              </a:rPr>
              <a:t>等有机物。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762000" y="828675"/>
            <a:ext cx="7696200" cy="15557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1268412"/>
            <a:ext cx="8424862" cy="1311275"/>
          </a:xfrm>
          <a:prstGeom prst="rect">
            <a:avLst/>
          </a:prstGeom>
          <a:solidFill>
            <a:schemeClr val="bg1">
              <a:alpha val="33000"/>
            </a:schemeClr>
          </a:solidFill>
          <a:ln/>
        </p:spPr>
        <p:txBody>
          <a:bodyPr/>
          <a:lstStyle/>
          <a:p>
            <a:pPr/>
            <a:r>
              <a:rPr lang="en-US" sz="8000" b="1">
                <a:solidFill>
                  <a:srgbClr val="FFFF00"/>
                </a:solidFill>
                <a:latin typeface="楷体_GB2312"/>
              </a:rPr>
              <a:t>第一章  认识生物</a:t>
            </a:r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5508625" y="6553200"/>
            <a:ext cx="304800" cy="304800"/>
          </a:xfrm>
          <a:prstGeom prst="rect">
            <a:avLst/>
          </a:prstGeom>
          <a:noFill/>
        </p:spPr>
      </p:pic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179387" y="188912"/>
            <a:ext cx="4752975" cy="5900737"/>
            <a:chOff x="385" y="1071"/>
            <a:chExt cx="2726" cy="3049"/>
          </a:xfrm>
        </p:grpSpPr>
        <p:sp>
          <p:nvSpPr>
            <p:cNvPr id="3" name=""/>
            <p:cNvSpPr/>
            <p:nvPr/>
          </p:nvSpPr>
          <p:spPr>
            <a:xfrm>
              <a:off x="113" y="119"/>
              <a:ext cx="2994" cy="371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8" name="" descr=""/>
            <p:cNvPicPr>
              <a:picLocks noChangeAspect="1" noChangeArrowheads="1"/>
            </p:cNvPicPr>
            <p:nvPr/>
          </p:nvPicPr>
          <p:blipFill>
            <a:blip r:embed="rId47"/>
            <a:srcRect/>
            <a:stretch>
              <a:fillRect/>
            </a:stretch>
          </p:blipFill>
          <p:spPr>
            <a:xfrm>
              <a:off x="385" y="1071"/>
              <a:ext cx="2726" cy="2858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884" y="3884"/>
              <a:ext cx="1724" cy="236"/>
            </a:xfrm>
            <a:prstGeom prst="rect">
              <a:avLst/>
            </a:prstGeom>
            <a:ln/>
          </p:spPr>
          <p:txBody>
            <a:bodyPr wrap="none"/>
            <a:lstStyle/>
            <a:p>
              <a:pPr/>
              <a:r>
                <a:rPr lang="en-US" sz="2400" b="1"/>
                <a:t>猎豹和它捕获的食物</a:t>
              </a:r>
              <a:r>
                <a:rPr lang="en-US"/>
                <a:t> </a:t>
              </a:r>
              <a:endParaRPr/>
            </a:p>
          </p:txBody>
        </p:sp>
      </p:grpSp>
      <p:sp>
        <p:nvSpPr>
          <p:cNvPr id="5" name=""/>
          <p:cNvSpPr/>
          <p:nvPr/>
        </p:nvSpPr>
        <p:spPr>
          <a:xfrm>
            <a:off x="5219700" y="1196975"/>
            <a:ext cx="3744912" cy="39909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/>
              <a:t>      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动物不能自己制造有机物。它们以</a:t>
            </a:r>
            <a:r>
              <a:rPr lang="en-US" sz="3200" b="1">
                <a:solidFill>
                  <a:srgbClr val="FF3300"/>
                </a:solidFill>
                <a:latin typeface="楷体_GB2312"/>
              </a:rPr>
              <a:t>植物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或</a:t>
            </a:r>
            <a:r>
              <a:rPr lang="en-US" sz="3200" b="1">
                <a:solidFill>
                  <a:srgbClr val="FF3300"/>
                </a:solidFill>
                <a:latin typeface="楷体_GB2312"/>
              </a:rPr>
              <a:t>别的动物为食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，从中获得营养物质。猎豹常常把自己获的食物“藏放”在树上，以免被别的食肉动物所食。 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476250"/>
            <a:ext cx="8208962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绝大多数生物需要</a:t>
            </a:r>
            <a:r>
              <a:rPr lang="en-US" sz="3200" b="1">
                <a:solidFill>
                  <a:srgbClr val="FF3300"/>
                </a:solidFill>
                <a:latin typeface="楷体_GB2312"/>
              </a:rPr>
              <a:t>吸入氧气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，</a:t>
            </a:r>
            <a:r>
              <a:rPr lang="en-US" sz="3200" b="1">
                <a:solidFill>
                  <a:srgbClr val="FF3300"/>
                </a:solidFill>
                <a:latin typeface="楷体_GB2312"/>
              </a:rPr>
              <a:t>呼出二氧化碳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。</a:t>
            </a:r>
            <a:r>
              <a:rPr lang="en-US" sz="2800" b="1">
                <a:latin typeface="楷体_GB2312"/>
              </a:rPr>
              <a:t> 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323850" y="1196975"/>
            <a:ext cx="8353425" cy="5168900"/>
            <a:chOff x="612" y="1570"/>
            <a:chExt cx="3810" cy="2388"/>
          </a:xfrm>
        </p:grpSpPr>
        <p:sp>
          <p:nvSpPr>
            <p:cNvPr id="4" name=""/>
            <p:cNvSpPr/>
            <p:nvPr/>
          </p:nvSpPr>
          <p:spPr>
            <a:xfrm>
              <a:off x="204" y="754"/>
              <a:ext cx="5262" cy="325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19" name="" descr=""/>
            <p:cNvPicPr>
              <a:picLocks noChangeAspect="1" noChangeArrowheads="1"/>
            </p:cNvPicPr>
            <p:nvPr/>
          </p:nvPicPr>
          <p:blipFill>
            <a:blip r:embed="rId49"/>
            <a:srcRect/>
            <a:stretch>
              <a:fillRect/>
            </a:stretch>
          </p:blipFill>
          <p:spPr>
            <a:xfrm>
              <a:off x="612" y="1570"/>
              <a:ext cx="3810" cy="2016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1655" y="3747"/>
              <a:ext cx="1769" cy="211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/>
                <a:t>鲸呼气时产生雾状水柱</a:t>
              </a:r>
              <a:r>
                <a:rPr lang="en-US" sz="2000"/>
                <a:t> </a:t>
              </a:r>
              <a:endParaRPr/>
            </a:p>
          </p:txBody>
        </p:sp>
      </p:grp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188912"/>
            <a:ext cx="8135937" cy="94615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       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生物在生活过程中，身体内会不断产生多种废物，并且能将废物排出体外</a:t>
            </a:r>
            <a:r>
              <a:rPr lang="en-US" sz="2400">
                <a:solidFill>
                  <a:srgbClr val="0033CC"/>
                </a:solidFill>
                <a:latin typeface="楷体_GB2312"/>
              </a:rPr>
              <a:t>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1268412"/>
            <a:ext cx="8642350" cy="107315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15000"/>
              </a:lnSpc>
              <a:spcBef>
                <a:spcPct val="50000"/>
              </a:spcBef>
            </a:pPr>
            <a:r>
              <a:rPr lang="en-US" sz="2400"/>
              <a:t>      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动物和人通过多种方式排出体内废物。例如，人可以通过</a:t>
            </a:r>
            <a:r>
              <a:rPr lang="en-US" sz="2800" b="1">
                <a:solidFill>
                  <a:srgbClr val="FF3300"/>
                </a:solidFill>
                <a:latin typeface="楷体_GB2312"/>
              </a:rPr>
              <a:t>出汗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、</a:t>
            </a:r>
            <a:r>
              <a:rPr lang="en-US" sz="2800" b="1">
                <a:solidFill>
                  <a:srgbClr val="FF3300"/>
                </a:solidFill>
                <a:latin typeface="楷体_GB2312"/>
              </a:rPr>
              <a:t>呼出气体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和</a:t>
            </a:r>
            <a:r>
              <a:rPr lang="en-US" sz="2800" b="1">
                <a:solidFill>
                  <a:srgbClr val="FF3300"/>
                </a:solidFill>
                <a:latin typeface="楷体_GB2312"/>
              </a:rPr>
              <a:t>排尿等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将废物排出体外。</a:t>
            </a:r>
            <a:r>
              <a:rPr lang="en-US" sz="2400" b="1">
                <a:solidFill>
                  <a:srgbClr val="0033CC"/>
                </a:solidFill>
                <a:latin typeface="黑体"/>
              </a:rPr>
              <a:t> </a:t>
            </a:r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323850" y="2636837"/>
            <a:ext cx="7920037" cy="4032250"/>
            <a:chOff x="521" y="1298"/>
            <a:chExt cx="4264" cy="1814"/>
          </a:xfrm>
        </p:grpSpPr>
        <p:sp>
          <p:nvSpPr>
            <p:cNvPr id="5" name=""/>
            <p:cNvSpPr/>
            <p:nvPr/>
          </p:nvSpPr>
          <p:spPr>
            <a:xfrm>
              <a:off x="204" y="1661"/>
              <a:ext cx="4989" cy="254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0" name="" descr=""/>
            <p:cNvPicPr>
              <a:picLocks noChangeAspect="1" noChangeArrowheads="1"/>
            </p:cNvPicPr>
            <p:nvPr/>
          </p:nvPicPr>
          <p:blipFill>
            <a:blip r:embed="rId51"/>
            <a:srcRect/>
            <a:stretch>
              <a:fillRect/>
            </a:stretch>
          </p:blipFill>
          <p:spPr>
            <a:xfrm>
              <a:off x="521" y="1298"/>
              <a:ext cx="3629" cy="1814"/>
            </a:xfrm>
            <a:prstGeom prst="rect">
              <a:avLst/>
            </a:prstGeom>
            <a:noFill/>
          </p:spPr>
        </p:pic>
        <p:sp>
          <p:nvSpPr>
            <p:cNvPr id="6" name=""/>
            <p:cNvSpPr/>
            <p:nvPr/>
          </p:nvSpPr>
          <p:spPr>
            <a:xfrm>
              <a:off x="4424" y="1480"/>
              <a:ext cx="361" cy="1315"/>
            </a:xfrm>
            <a:prstGeom prst="rect">
              <a:avLst/>
            </a:prstGeom>
            <a:ln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3200" b="1"/>
                <a:t>人出汗</a:t>
              </a:r>
              <a:endParaRPr/>
            </a:p>
          </p:txBody>
        </p:sp>
      </p:grpSp>
      <p:sp>
        <p:nvSpPr>
          <p:cNvPr id="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003800" y="1341437"/>
            <a:ext cx="3924300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      </a:t>
            </a:r>
            <a:r>
              <a:rPr lang="en-US" sz="3200" b="1">
                <a:solidFill>
                  <a:srgbClr val="0033CC"/>
                </a:solidFill>
              </a:rPr>
              <a:t>植物也产生废物。</a:t>
            </a:r>
            <a:r>
              <a:rPr lang="en-US" sz="3200" b="1">
                <a:solidFill>
                  <a:srgbClr val="FF3300"/>
                </a:solidFill>
              </a:rPr>
              <a:t>落叶</a:t>
            </a:r>
            <a:r>
              <a:rPr lang="en-US" sz="3200" b="1">
                <a:solidFill>
                  <a:srgbClr val="0033CC"/>
                </a:solidFill>
              </a:rPr>
              <a:t>能带走一部分废物。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323850" y="260350"/>
            <a:ext cx="4464050" cy="6153150"/>
            <a:chOff x="340" y="391"/>
            <a:chExt cx="2090" cy="3088"/>
          </a:xfrm>
        </p:grpSpPr>
        <p:sp>
          <p:nvSpPr>
            <p:cNvPr id="4" name=""/>
            <p:cNvSpPr/>
            <p:nvPr/>
          </p:nvSpPr>
          <p:spPr>
            <a:xfrm>
              <a:off x="204" y="164"/>
              <a:ext cx="2812" cy="387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1" name="" descr=""/>
            <p:cNvPicPr>
              <a:picLocks noChangeAspect="1" noChangeArrowheads="1"/>
            </p:cNvPicPr>
            <p:nvPr/>
          </p:nvPicPr>
          <p:blipFill>
            <a:blip r:embed="rId53"/>
            <a:srcRect/>
            <a:stretch>
              <a:fillRect/>
            </a:stretch>
          </p:blipFill>
          <p:spPr>
            <a:xfrm>
              <a:off x="340" y="391"/>
              <a:ext cx="2090" cy="2585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431" y="3249"/>
              <a:ext cx="1859" cy="230"/>
            </a:xfrm>
            <a:prstGeom prst="rect">
              <a:avLst/>
            </a:prstGeom>
            <a:ln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2400" b="1"/>
                <a:t>植物落叶</a:t>
              </a:r>
              <a:r>
                <a:rPr lang="en-US" sz="2400"/>
                <a:t> </a:t>
              </a:r>
              <a:endParaRPr/>
            </a:p>
          </p:txBody>
        </p:sp>
      </p:grp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5157787"/>
            <a:ext cx="7705725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       </a:t>
            </a:r>
            <a:r>
              <a:rPr lang="en-US" sz="3200" b="1">
                <a:solidFill>
                  <a:srgbClr val="0033CC"/>
                </a:solidFill>
              </a:rPr>
              <a:t>狮发现猎物后迅速追击；斑马发现敌害后迅速奔逃。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468312" y="333375"/>
            <a:ext cx="7488237" cy="4448175"/>
            <a:chOff x="1519" y="799"/>
            <a:chExt cx="3583" cy="2073"/>
          </a:xfrm>
        </p:grpSpPr>
        <p:sp>
          <p:nvSpPr>
            <p:cNvPr id="4" name=""/>
            <p:cNvSpPr/>
            <p:nvPr/>
          </p:nvSpPr>
          <p:spPr>
            <a:xfrm>
              <a:off x="295" y="210"/>
              <a:ext cx="4717" cy="280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2" name="" descr=""/>
            <p:cNvPicPr>
              <a:picLocks noChangeAspect="1" noChangeArrowheads="1"/>
            </p:cNvPicPr>
            <p:nvPr/>
          </p:nvPicPr>
          <p:blipFill>
            <a:blip r:embed="rId55"/>
            <a:srcRect/>
            <a:stretch>
              <a:fillRect/>
            </a:stretch>
          </p:blipFill>
          <p:spPr>
            <a:xfrm>
              <a:off x="1519" y="799"/>
              <a:ext cx="3583" cy="1697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2426" y="2659"/>
              <a:ext cx="2041" cy="213"/>
            </a:xfrm>
            <a:prstGeom prst="rect">
              <a:avLst/>
            </a:prstGeom>
            <a:ln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2400" b="1"/>
                <a:t>狮追捕斑马</a:t>
              </a:r>
              <a:r>
                <a:rPr lang="en-US" sz="2400"/>
                <a:t> </a:t>
              </a:r>
              <a:endParaRPr/>
            </a:p>
          </p:txBody>
        </p:sp>
      </p:grp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188912"/>
            <a:ext cx="7993062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楷体_GB2312"/>
              </a:rPr>
              <a:t>    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有些植物如含羞草，它受到碰触时，展开的叶片会合拢。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 </a:t>
            </a:r>
            <a:endParaRPr/>
          </a:p>
        </p:txBody>
      </p:sp>
      <p:pic>
        <p:nvPicPr>
          <p:cNvPr id="23" name="" descr=""/>
          <p:cNvPicPr>
            <a:picLocks noChangeAspect="1" noChangeArrowheads="1"/>
          </p:cNvPicPr>
          <p:nvPr/>
        </p:nvPicPr>
        <p:blipFill>
          <a:blip r:embed="rId57"/>
          <a:srcRect/>
          <a:stretch>
            <a:fillRect/>
          </a:stretch>
        </p:blipFill>
        <p:spPr>
          <a:xfrm>
            <a:off x="250825" y="1484312"/>
            <a:ext cx="8137525" cy="5111750"/>
          </a:xfrm>
          <a:prstGeom prst="rect">
            <a:avLst/>
          </a:prstGeom>
          <a:noFill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276600" y="990600"/>
            <a:ext cx="533400" cy="4572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900">
                <a:solidFill>
                  <a:srgbClr val="000000"/>
                </a:solidFill>
                <a:latin typeface="Arial"/>
              </a:rPr>
              <a:t>421</a:t>
            </a:r>
            <a:endParaRPr/>
          </a:p>
        </p:txBody>
      </p:sp>
      <p:pic>
        <p:nvPicPr>
          <p:cNvPr id="24" name="" descr=""/>
          <p:cNvPicPr>
            <a:picLocks noChangeAspect="1" noChangeArrowheads="1"/>
          </p:cNvPicPr>
          <p:nvPr/>
        </p:nvPicPr>
        <p:blipFill>
          <a:blip r:embed="rId59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0" y="3124200"/>
            <a:ext cx="9144000" cy="0"/>
          </a:xfrm>
          <a:prstGeom prst="rect">
            <a:avLst/>
          </a:prstGeom>
          <a:ln w="12700" cap="sq"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4" name=""/>
          <p:cNvSpPr/>
          <p:nvPr/>
        </p:nvSpPr>
        <p:spPr>
          <a:xfrm>
            <a:off x="0" y="3124200"/>
            <a:ext cx="9144000" cy="0"/>
          </a:xfrm>
          <a:prstGeom prst="rect">
            <a:avLst/>
          </a:prstGeom>
          <a:ln w="12700" cap="sq"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7391400" y="381000"/>
            <a:ext cx="823912" cy="74612"/>
          </a:xfrm>
          <a:prstGeom prst="rect">
            <a:avLst/>
          </a:prstGeom>
          <a:ln w="12700" cap="sq"/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7620000" y="228600"/>
            <a:ext cx="1295400" cy="381000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2800">
                <a:latin typeface="Times New Roman"/>
              </a:rPr>
              <a:t>河鲀1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6732587" y="5229225"/>
            <a:ext cx="1255712" cy="519112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2800" b="1">
                <a:solidFill>
                  <a:srgbClr val="FFFF00"/>
                </a:solidFill>
                <a:latin typeface="Times New Roman"/>
              </a:rPr>
              <a:t>平静时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588125" y="333375"/>
            <a:ext cx="1800225" cy="647700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4000" b="1">
                <a:solidFill>
                  <a:srgbClr val="ffffff"/>
                </a:solidFill>
                <a:latin typeface="Times New Roman"/>
              </a:rPr>
              <a:t>河鲀</a:t>
            </a:r>
            <a:endParaRPr/>
          </a:p>
        </p:txBody>
      </p:sp>
      <p:sp>
        <p:nvSpPr>
          <p:cNvPr id="9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900">
                <a:solidFill>
                  <a:srgbClr val="000000"/>
                </a:solidFill>
                <a:latin typeface="Arial"/>
              </a:rPr>
              <a:t>422</a:t>
            </a:r>
            <a:endParaRPr/>
          </a:p>
        </p:txBody>
      </p:sp>
      <p:pic>
        <p:nvPicPr>
          <p:cNvPr id="25" name="" descr=""/>
          <p:cNvPicPr>
            <a:picLocks noChangeAspect="1" noChangeArrowheads="1"/>
          </p:cNvPicPr>
          <p:nvPr/>
        </p:nvPicPr>
        <p:blipFill>
          <a:blip r:embed="rId61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7620000" y="228600"/>
            <a:ext cx="1295400" cy="381000"/>
          </a:xfrm>
          <a:prstGeom prst="rect">
            <a:avLst/>
          </a:prstGeom>
          <a:ln w="12700" cap="sq"/>
        </p:spPr>
        <p:txBody>
          <a:bodyPr/>
          <a:lstStyle/>
          <a:p>
            <a:pPr/>
            <a:r>
              <a:rPr lang="en-US" sz="2800">
                <a:latin typeface="Times New Roman"/>
              </a:rPr>
              <a:t>河鲀2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162800" y="304800"/>
            <a:ext cx="381000" cy="381000"/>
          </a:xfrm>
          <a:prstGeom prst="actionButtonBackPrevious">
            <a:avLst/>
          </a:prstGeom>
          <a:ln w="12700" cap="sq">
            <a:solidFill>
              <a:srgbClr val="eaeaea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6372225" y="5949950"/>
            <a:ext cx="1606550" cy="519112"/>
          </a:xfrm>
          <a:prstGeom prst="rect">
            <a:avLst/>
          </a:prstGeom>
          <a:ln w="12700" cap="sq"/>
        </p:spPr>
        <p:txBody>
          <a:bodyPr wrap="none"/>
          <a:lstStyle/>
          <a:p>
            <a:pPr/>
            <a:r>
              <a:rPr lang="en-US" sz="2800">
                <a:solidFill>
                  <a:srgbClr val="FFFF00"/>
                </a:solidFill>
                <a:latin typeface="Times New Roman"/>
              </a:rPr>
              <a:t>受惊吓后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0825" y="333375"/>
            <a:ext cx="8281987" cy="11906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  </a:t>
            </a:r>
            <a:r>
              <a:rPr lang="en-US" sz="3600" b="1">
                <a:solidFill>
                  <a:srgbClr val="0033CC"/>
                </a:solidFill>
                <a:latin typeface="楷体_GB2312"/>
              </a:rPr>
              <a:t>生物体能够由小长大。当生物体长到一定的时候，就开始繁殖下一代。</a:t>
            </a:r>
            <a:r>
              <a:rPr lang="en-US" sz="3200"/>
              <a:t> </a:t>
            </a:r>
            <a:endParaRPr/>
          </a:p>
        </p:txBody>
      </p:sp>
      <p:pic>
        <p:nvPicPr>
          <p:cNvPr id="26" name="" descr=""/>
          <p:cNvPicPr>
            <a:picLocks noChangeAspect="1" noChangeArrowheads="1"/>
          </p:cNvPicPr>
          <p:nvPr/>
        </p:nvPicPr>
        <p:blipFill>
          <a:blip r:embed="rId63"/>
          <a:srcRect/>
          <a:stretch>
            <a:fillRect/>
          </a:stretch>
        </p:blipFill>
        <p:spPr>
          <a:xfrm>
            <a:off x="539750" y="1773237"/>
            <a:ext cx="6335712" cy="473075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7451725" y="1844675"/>
            <a:ext cx="611187" cy="47069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2800" b="1"/>
              <a:t>蘑菇属于真菌，它能从小长大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260350"/>
            <a:ext cx="8424862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 许多植物产生种子，种子萌发成幼苗。幼苗能不断长大。</a:t>
            </a:r>
            <a:r>
              <a:rPr lang="en-US" sz="3200">
                <a:solidFill>
                  <a:srgbClr val="0033CC"/>
                </a:solidFill>
              </a:rPr>
              <a:t> 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250825" y="1693862"/>
            <a:ext cx="8281987" cy="5386387"/>
            <a:chOff x="930" y="1071"/>
            <a:chExt cx="3674" cy="2975"/>
          </a:xfrm>
        </p:grpSpPr>
        <p:sp>
          <p:nvSpPr>
            <p:cNvPr id="4" name=""/>
            <p:cNvSpPr/>
            <p:nvPr/>
          </p:nvSpPr>
          <p:spPr>
            <a:xfrm>
              <a:off x="158" y="1067"/>
              <a:ext cx="5217" cy="339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7" name="" descr=""/>
            <p:cNvPicPr>
              <a:picLocks noChangeAspect="1" noChangeArrowheads="1"/>
            </p:cNvPicPr>
            <p:nvPr/>
          </p:nvPicPr>
          <p:blipFill>
            <a:blip r:embed="rId65"/>
            <a:srcRect/>
            <a:stretch>
              <a:fillRect/>
            </a:stretch>
          </p:blipFill>
          <p:spPr>
            <a:xfrm>
              <a:off x="930" y="1071"/>
              <a:ext cx="3674" cy="2595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1383" y="3793"/>
              <a:ext cx="2450" cy="253"/>
            </a:xfrm>
            <a:prstGeom prst="rect">
              <a:avLst/>
            </a:prstGeom>
            <a:ln/>
          </p:spPr>
          <p:txBody>
            <a:bodyPr/>
            <a:lstStyle/>
            <a:p>
              <a:endParaRPr/>
            </a:p>
          </p:txBody>
        </p:sp>
      </p:grp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250825" y="620712"/>
            <a:ext cx="8424862" cy="4530725"/>
          </a:xfrm>
          <a:prstGeom prst="rect">
            <a:avLst/>
          </a:prstGeom>
          <a:ln/>
        </p:spPr>
        <p:txBody>
          <a:bodyPr/>
          <a:lstStyle/>
          <a:p>
            <a:pPr indent="-342900" algn="ctr" defTabSz="914400">
              <a:lnSpc>
                <a:spcPct val="130000"/>
              </a:lnSpc>
              <a:spcBef>
                <a:spcPct val="40000"/>
              </a:spcBef>
              <a:spcAft>
                <a:spcPct val="15000"/>
              </a:spcAft>
              <a:buNone/>
            </a:pPr>
            <a:r>
              <a:rPr lang="en-US" sz="4000" b="1">
                <a:solidFill>
                  <a:srgbClr val="000000"/>
                </a:solidFill>
                <a:latin typeface="Arial"/>
              </a:rPr>
              <a:t>科学观察不同于一般的观察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11187" y="2276475"/>
            <a:ext cx="8208962" cy="25288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D60093"/>
                </a:solidFill>
                <a:latin typeface="楷体_GB2312"/>
              </a:rPr>
              <a:t>用具:</a:t>
            </a:r>
            <a:r>
              <a:rPr lang="en-US" sz="3200" b="1">
                <a:solidFill>
                  <a:srgbClr val="FF6600"/>
                </a:solidFill>
                <a:latin typeface="楷体_GB2312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楷体_GB2312"/>
              </a:rPr>
              <a:t>放大镜、显微镜、照相机、录音机等</a:t>
            </a:r>
            <a:endParaRPr/>
          </a:p>
          <a:p>
            <a:pPr/>
            <a:r>
              <a:rPr lang="en-US" sz="3200" b="1">
                <a:solidFill>
                  <a:srgbClr val="D60093"/>
                </a:solidFill>
                <a:latin typeface="楷体_GB2312"/>
              </a:rPr>
              <a:t>目的:</a:t>
            </a:r>
            <a:r>
              <a:rPr lang="en-US" sz="3200" b="1">
                <a:solidFill>
                  <a:srgbClr val="FF0000"/>
                </a:solidFill>
                <a:latin typeface="楷体_GB2312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楷体_GB2312"/>
              </a:rPr>
              <a:t>明确</a:t>
            </a:r>
            <a:endParaRPr/>
          </a:p>
          <a:p>
            <a:pPr/>
            <a:r>
              <a:rPr lang="en-US" sz="3200" b="1">
                <a:solidFill>
                  <a:srgbClr val="D60093"/>
                </a:solidFill>
                <a:latin typeface="楷体_GB2312"/>
              </a:rPr>
              <a:t>要求:</a:t>
            </a:r>
            <a:r>
              <a:rPr lang="en-US" sz="3200" b="1">
                <a:solidFill>
                  <a:srgbClr val="FF9900"/>
                </a:solidFill>
                <a:latin typeface="楷体_GB2312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楷体_GB2312"/>
              </a:rPr>
              <a:t>全面、细致、实事求是、及时记录</a:t>
            </a:r>
            <a:endParaRPr/>
          </a:p>
          <a:p>
            <a:pPr/>
            <a:r>
              <a:rPr lang="en-US" sz="3200" b="1">
                <a:solidFill>
                  <a:srgbClr val="D60093"/>
                </a:solidFill>
                <a:latin typeface="楷体_GB2312"/>
              </a:rPr>
              <a:t>注意:</a:t>
            </a:r>
            <a:r>
              <a:rPr lang="en-US" sz="3200" b="1">
                <a:solidFill>
                  <a:srgbClr val="FF9900"/>
                </a:solidFill>
                <a:latin typeface="楷体_GB2312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楷体_GB2312"/>
              </a:rPr>
              <a:t>有计划、有耐心、多问几个为什么、         交流、讨论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250825" y="1916112"/>
            <a:ext cx="8137525" cy="4664075"/>
            <a:chOff x="476" y="346"/>
            <a:chExt cx="4672" cy="2614"/>
          </a:xfrm>
        </p:grpSpPr>
        <p:sp>
          <p:nvSpPr>
            <p:cNvPr id="3" name=""/>
            <p:cNvSpPr/>
            <p:nvPr/>
          </p:nvSpPr>
          <p:spPr>
            <a:xfrm>
              <a:off x="158" y="1207"/>
              <a:ext cx="5126" cy="293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8" name="" descr=""/>
            <p:cNvPicPr>
              <a:picLocks noChangeAspect="1" noChangeArrowheads="1"/>
            </p:cNvPicPr>
            <p:nvPr/>
          </p:nvPicPr>
          <p:blipFill>
            <a:blip r:embed="rId67"/>
            <a:srcRect/>
            <a:stretch>
              <a:fillRect/>
            </a:stretch>
          </p:blipFill>
          <p:spPr>
            <a:xfrm>
              <a:off x="476" y="346"/>
              <a:ext cx="2010" cy="2223"/>
            </a:xfrm>
            <a:prstGeom prst="rect">
              <a:avLst/>
            </a:prstGeom>
            <a:noFill/>
          </p:spPr>
        </p:pic>
        <p:pic>
          <p:nvPicPr>
            <p:cNvPr id="29" name="" descr=""/>
            <p:cNvPicPr>
              <a:picLocks noChangeAspect="1" noChangeArrowheads="1"/>
            </p:cNvPicPr>
            <p:nvPr/>
          </p:nvPicPr>
          <p:blipFill>
            <a:blip r:embed="rId68"/>
            <a:srcRect/>
            <a:stretch>
              <a:fillRect/>
            </a:stretch>
          </p:blipFill>
          <p:spPr>
            <a:xfrm>
              <a:off x="2653" y="346"/>
              <a:ext cx="2495" cy="2056"/>
            </a:xfrm>
            <a:prstGeom prst="rect">
              <a:avLst/>
            </a:prstGeom>
            <a:noFill/>
          </p:spPr>
        </p:pic>
        <p:sp>
          <p:nvSpPr>
            <p:cNvPr id="4" name=""/>
            <p:cNvSpPr/>
            <p:nvPr/>
          </p:nvSpPr>
          <p:spPr>
            <a:xfrm>
              <a:off x="1383" y="2704"/>
              <a:ext cx="2722" cy="256"/>
            </a:xfrm>
            <a:prstGeom prst="rect">
              <a:avLst/>
            </a:prstGeom>
            <a:ln/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latin typeface="黑体"/>
                </a:rPr>
                <a:t>破壳而出的小鸡 </a:t>
              </a:r>
              <a:endParaRPr/>
            </a:p>
          </p:txBody>
        </p:sp>
      </p:grpSp>
      <p:sp>
        <p:nvSpPr>
          <p:cNvPr id="5" name=""/>
          <p:cNvSpPr/>
          <p:nvPr/>
        </p:nvSpPr>
        <p:spPr>
          <a:xfrm>
            <a:off x="323850" y="260350"/>
            <a:ext cx="8820150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/>
              <a:t>      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动物的繁殖方式多种多样。例如，鸟类产卵繁殖下一代，虎、狼、猪羊等动物通过产仔繁殖下一代。 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" descr=""/>
          <p:cNvPicPr>
            <a:picLocks noChangeAspect="1" noChangeArrowheads="1"/>
          </p:cNvPicPr>
          <p:nvPr/>
        </p:nvPicPr>
        <p:blipFill>
          <a:blip r:embed="rId70"/>
          <a:srcRect/>
          <a:stretch>
            <a:fillRect/>
          </a:stretch>
        </p:blipFill>
        <p:spPr>
          <a:xfrm>
            <a:off x="0" y="0"/>
            <a:ext cx="9144000" cy="436562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700337" y="4724400"/>
            <a:ext cx="3527425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33CC"/>
                </a:solidFill>
              </a:rPr>
              <a:t>红狐的成长发育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" descr=""/>
          <p:cNvPicPr>
            <a:picLocks noChangeAspect="1" noChangeArrowheads="1"/>
          </p:cNvPicPr>
          <p:nvPr/>
        </p:nvPicPr>
        <p:blipFill>
          <a:blip r:embed="rId72"/>
          <a:srcRect/>
          <a:stretch>
            <a:fillRect/>
          </a:stretch>
        </p:blipFill>
        <p:spPr>
          <a:xfrm>
            <a:off x="179387" y="260350"/>
            <a:ext cx="8459787" cy="556895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2339975" y="6021387"/>
            <a:ext cx="3836987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/>
              <a:t>母猪在哺乳猪崽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908050"/>
            <a:ext cx="8353425" cy="17399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/>
              <a:t>       </a:t>
            </a:r>
            <a:r>
              <a:rPr lang="en-US" sz="3600" b="1">
                <a:solidFill>
                  <a:srgbClr val="0000FF"/>
                </a:solidFill>
                <a:latin typeface="楷体_GB2312"/>
              </a:rPr>
              <a:t>想一想，你自己是否也有这些特征？任举一种你熟悉的生物，它也有这些特征吗？ 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23850" y="0"/>
            <a:ext cx="7921625" cy="93662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400" b="1">
                <a:solidFill>
                  <a:srgbClr val="000000"/>
                </a:solidFill>
                <a:latin typeface="Arial"/>
              </a:rPr>
              <a:t>生物的特征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686800" cy="4133850"/>
          </a:xfrm>
          <a:prstGeom prst="rect">
            <a:avLst/>
          </a:prstGeom>
          <a:ln/>
        </p:spPr>
        <p:txBody>
          <a:bodyPr/>
          <a:lstStyle/>
          <a:p>
            <a:pPr indent="-342900" algn="ctr" defTabSz="914400">
              <a:buNone/>
            </a:pPr>
            <a:endParaRPr lang="en-US" sz="3200">
              <a:solidFill>
                <a:srgbClr val="000000"/>
              </a:solidFill>
              <a:latin typeface="黑体"/>
            </a:endParaRPr>
          </a:p>
          <a:p>
            <a:pPr indent="-342900" algn="ctr" defTabSz="914400">
              <a:buNone/>
            </a:pPr>
            <a:endParaRPr lang="en-US" sz="3200">
              <a:solidFill>
                <a:srgbClr val="000000"/>
              </a:solidFill>
              <a:latin typeface="黑体"/>
            </a:endParaRPr>
          </a:p>
        </p:txBody>
      </p:sp>
      <p:sp>
        <p:nvSpPr>
          <p:cNvPr id="4" name=""/>
          <p:cNvSpPr/>
          <p:nvPr/>
        </p:nvSpPr>
        <p:spPr>
          <a:xfrm>
            <a:off x="0" y="908050"/>
            <a:ext cx="9144000" cy="253047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1、生物体都有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新陈代谢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的作用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（1）生物生活需要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营养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 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（2）生物生活需要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呼吸</a:t>
            </a:r>
            <a:br>
              <a:rPr lang="en-US" sz="3200" b="1">
                <a:solidFill>
                  <a:srgbClr val="0033CC"/>
                </a:solidFill>
                <a:latin typeface="楷体_GB2312"/>
              </a:rPr>
            </a:br>
            <a:r>
              <a:rPr lang="en-US" sz="3200" b="1">
                <a:solidFill>
                  <a:srgbClr val="0033CC"/>
                </a:solidFill>
                <a:latin typeface="楷体_GB2312"/>
              </a:rPr>
              <a:t>（3）生物生活需要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排出体内废物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3357562"/>
            <a:ext cx="8753475" cy="3140075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2、生物体能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对外界刺激作出反应 </a:t>
            </a:r>
            <a:r>
              <a:rPr lang="en-US" sz="2400" b="1">
                <a:solidFill>
                  <a:srgbClr val="0033CC"/>
                </a:solidFill>
                <a:latin typeface="黑体"/>
              </a:rPr>
              <a:t>(</a:t>
            </a:r>
            <a:r>
              <a:rPr lang="en-US" sz="2400" b="1">
                <a:solidFill>
                  <a:srgbClr val="D60093"/>
                </a:solidFill>
                <a:latin typeface="黑体"/>
              </a:rPr>
              <a:t>应激性</a:t>
            </a:r>
            <a:r>
              <a:rPr lang="en-US" sz="2400" b="1">
                <a:solidFill>
                  <a:srgbClr val="0033CC"/>
                </a:solidFill>
                <a:latin typeface="黑体"/>
              </a:rPr>
              <a:t>）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3、生物体都有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生长、发育和繁殖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的现象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4、生物体都有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遗传和变异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的特性 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5、除病毒外，生物体都是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由细胞构成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的</a:t>
            </a:r>
            <a:endParaRPr/>
          </a:p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6、生物既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受环境的影响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，又</a:t>
            </a:r>
            <a:r>
              <a:rPr lang="en-US" sz="3200" b="1">
                <a:solidFill>
                  <a:srgbClr val="D60093"/>
                </a:solidFill>
                <a:latin typeface="楷体_GB2312"/>
              </a:rPr>
              <a:t>能适应和影响环境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 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250825" y="0"/>
            <a:ext cx="8218487" cy="706437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课堂练习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179387" y="620712"/>
            <a:ext cx="8964612" cy="6237287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3600" b="1">
                <a:solidFill>
                  <a:srgbClr val="000000"/>
                </a:solidFill>
                <a:latin typeface="Arial"/>
              </a:rPr>
              <a:t>A必做题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1、P6 课后练习1</a:t>
            </a:r>
            <a:r>
              <a:rPr lang="en-US" sz="1600" b="1">
                <a:solidFill>
                  <a:srgbClr val="0033CC"/>
                </a:solidFill>
                <a:latin typeface="楷体_GB2312"/>
              </a:rPr>
              <a:t>幻灯片 37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2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、下列各项属于生物的是（     ）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  A、海葵    B、恐龙蛋化石    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  C、电动狗  D、珊瑚的骨骼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3、下列各项中属于非生物的是（     ）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   A、引起人感冒的病毒   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   B、会弹钢琴的机器人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 </a:t>
            </a:r>
            <a:r>
              <a:rPr lang="en-US" sz="2800" b="1">
                <a:solidFill>
                  <a:srgbClr val="0033CC"/>
                </a:solidFill>
                <a:latin typeface="楷体_GB2312"/>
              </a:rPr>
              <a:t>C、生长在橘子皮上的青霉   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   D、休眠的青蛙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2800" b="1">
                <a:solidFill>
                  <a:srgbClr val="0033CC"/>
                </a:solidFill>
                <a:latin typeface="楷体_GB2312"/>
              </a:rPr>
              <a:t>4、从结构上说，除（    ）以外，生物体都是由（   ）构成的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5003800" y="1700212"/>
            <a:ext cx="4556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>
                <a:solidFill>
                  <a:srgbClr val="D60093"/>
                </a:solidFill>
              </a:rPr>
              <a:t>A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5651500" y="3213100"/>
            <a:ext cx="455612" cy="579437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3200">
                <a:solidFill>
                  <a:srgbClr val="D60093"/>
                </a:solidFill>
              </a:rPr>
              <a:t>B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563937" y="5589587"/>
            <a:ext cx="898525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 b="1">
                <a:solidFill>
                  <a:srgbClr val="D60093"/>
                </a:solidFill>
              </a:rPr>
              <a:t>病毒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8172450" y="5661025"/>
            <a:ext cx="796925" cy="457200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400" b="1">
                <a:solidFill>
                  <a:srgbClr val="D60093"/>
                </a:solidFill>
              </a:rPr>
              <a:t>细胞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4400" b="1">
                <a:solidFill>
                  <a:srgbClr val="000000"/>
                </a:solidFill>
                <a:latin typeface="Arial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Arial"/>
              </a:rPr>
              <a:t>B</a:t>
            </a:r>
            <a:r>
              <a:rPr lang="en-US" sz="3200" b="1">
                <a:solidFill>
                  <a:srgbClr val="000000"/>
                </a:solidFill>
                <a:latin typeface="Arial"/>
              </a:rPr>
              <a:t>选做题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1、P6 课后练习2</a:t>
            </a:r>
            <a:r>
              <a:rPr lang="en-US" sz="1600" b="1">
                <a:solidFill>
                  <a:srgbClr val="0000CC"/>
                </a:solidFill>
                <a:latin typeface="楷体_GB2312"/>
              </a:rPr>
              <a:t>幻灯片 38，幻灯片 39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2、牵牛花清晨开放，傍晚关闭，这种现象说明生物具有什么的特征·······（   ）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 A  需要营养            B  进行呼吸  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 C  对外界刺激作出反应  D  生长和繁殖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3、下列不属于生命现象的是（　　）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A、母鸡下蛋　 B、火山爆发时岩浆喷出 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C、大汗淋漓　 D、馒头上长“白毛”</a:t>
            </a:r>
            <a:endParaRPr/>
          </a:p>
          <a:p>
            <a:pPr indent="-342900" algn="l" defTabSz="914400">
              <a:lnSpc>
                <a:spcPct val="115000"/>
              </a:lnSpc>
              <a:spcBef>
                <a:spcPct val="0"/>
              </a:spcBef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4、一种雄性极乐鸟在繁殖季节，长出蓬松的长饰羽。决定这种性状出现是由于（     ）</a:t>
            </a:r>
            <a:endParaRPr/>
          </a:p>
          <a:p>
            <a:pPr indent="-342900" algn="l" defTabSz="914400">
              <a:lnSpc>
                <a:spcPct val="115000"/>
              </a:lnSpc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A：应激性     B：多样性    </a:t>
            </a:r>
            <a:endParaRPr/>
          </a:p>
          <a:p>
            <a:pPr indent="-342900" algn="l" defTabSz="914400">
              <a:lnSpc>
                <a:spcPct val="115000"/>
              </a:lnSpc>
              <a:buNone/>
            </a:pPr>
            <a:r>
              <a:rPr lang="en-US" sz="2800" b="1">
                <a:solidFill>
                  <a:srgbClr val="0000CC"/>
                </a:solidFill>
                <a:latin typeface="楷体_GB2312"/>
              </a:rPr>
              <a:t>  C：变异性     D：遗传性</a:t>
            </a:r>
            <a:endParaRPr/>
          </a:p>
        </p:txBody>
      </p:sp>
      <p:pic>
        <p:nvPicPr>
          <p:cNvPr id="32" name="" descr=""/>
          <p:cNvPicPr>
            <a:picLocks noChangeAspect="1" noChangeArrowheads="1"/>
          </p:cNvPicPr>
          <p:nvPr/>
        </p:nvPicPr>
        <p:blipFill>
          <a:blip r:embed="rId77"/>
          <a:srcRect/>
          <a:stretch>
            <a:fillRect/>
          </a:stretch>
        </p:blipFill>
        <p:spPr>
          <a:xfrm>
            <a:off x="3532187" y="3287712"/>
            <a:ext cx="19050" cy="28575"/>
          </a:xfrm>
          <a:prstGeom prst="rect">
            <a:avLst/>
          </a:prstGeom>
          <a:noFill/>
        </p:spPr>
      </p:pic>
      <p:pic>
        <p:nvPicPr>
          <p:cNvPr id="33" name="" descr=""/>
          <p:cNvPicPr>
            <a:picLocks noChangeAspect="1" noChangeArrowheads="1"/>
          </p:cNvPicPr>
          <p:nvPr/>
        </p:nvPicPr>
        <p:blipFill>
          <a:blip r:embed="rId78"/>
          <a:srcRect/>
          <a:stretch>
            <a:fillRect/>
          </a:stretch>
        </p:blipFill>
        <p:spPr>
          <a:xfrm>
            <a:off x="3532187" y="3560762"/>
            <a:ext cx="19050" cy="9525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3348037" y="1700212"/>
            <a:ext cx="452437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solidFill>
                  <a:srgbClr val="D60093"/>
                </a:solidFill>
              </a:rPr>
              <a:t>C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932362" y="3213100"/>
            <a:ext cx="527050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solidFill>
                  <a:srgbClr val="D60093"/>
                </a:solidFill>
              </a:rPr>
              <a:t>B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572000" y="5157787"/>
            <a:ext cx="527050" cy="57943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solidFill>
                  <a:srgbClr val="D60093"/>
                </a:solidFill>
              </a:rPr>
              <a:t>D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333375"/>
            <a:ext cx="9144000" cy="5832475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>
                <a:solidFill>
                  <a:srgbClr val="000000"/>
                </a:solidFill>
                <a:latin typeface="Arial"/>
              </a:rPr>
              <a:t>  </a:t>
            </a:r>
            <a:r>
              <a:rPr lang="en-US" sz="3200" b="1">
                <a:solidFill>
                  <a:srgbClr val="0000CC"/>
                </a:solidFill>
                <a:latin typeface="楷体_GB2312"/>
              </a:rPr>
              <a:t>5、下面是猫和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鼠的部分生命现象，请分析说明它们各属于生物的何种基本特征：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（1）小猫长成大猫属于</a:t>
            </a:r>
            <a:r>
              <a:rPr lang="en-US" sz="3200" b="1">
                <a:solidFill>
                  <a:srgbClr val="0033CC"/>
                </a:solidFill>
                <a:latin typeface="Arial"/>
              </a:rPr>
              <a:t>＿＿＿＿＿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             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（2）猫生小猫属于 </a:t>
            </a:r>
            <a:r>
              <a:rPr lang="en-US" sz="3200" b="1">
                <a:solidFill>
                  <a:srgbClr val="0033CC"/>
                </a:solidFill>
                <a:latin typeface="Arial"/>
              </a:rPr>
              <a:t>＿＿＿＿＿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                  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（3）猫生猫，鼠生鼠属于 </a:t>
            </a:r>
            <a:r>
              <a:rPr lang="en-US" sz="3200" b="1">
                <a:solidFill>
                  <a:srgbClr val="0033CC"/>
                </a:solidFill>
                <a:latin typeface="Arial"/>
              </a:rPr>
              <a:t>＿＿＿＿＿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         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（4）一窝猫中有白猫、黑猫和花猫，这种现象属于</a:t>
            </a:r>
            <a:r>
              <a:rPr lang="en-US" sz="3200" b="1">
                <a:solidFill>
                  <a:srgbClr val="0033CC"/>
                </a:solidFill>
                <a:latin typeface="Arial"/>
              </a:rPr>
              <a:t>＿＿＿＿＿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          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33CC"/>
                </a:solidFill>
                <a:latin typeface="楷体_GB2312"/>
              </a:rPr>
              <a:t>  （5）鼠听到猫叫，立即躲近洞里的现象，属于  </a:t>
            </a:r>
            <a:r>
              <a:rPr lang="en-US" sz="3200" b="1">
                <a:solidFill>
                  <a:srgbClr val="0033CC"/>
                </a:solidFill>
                <a:latin typeface="Arial"/>
              </a:rPr>
              <a:t>＿＿＿＿＿</a:t>
            </a:r>
            <a:r>
              <a:rPr lang="en-US" sz="3200" b="1">
                <a:solidFill>
                  <a:srgbClr val="0033CC"/>
                </a:solidFill>
                <a:latin typeface="楷体_GB2312"/>
              </a:rPr>
              <a:t>              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859337" y="1393825"/>
            <a:ext cx="16065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>
                <a:solidFill>
                  <a:srgbClr val="D60093"/>
                </a:solidFill>
              </a:rPr>
              <a:t>生长发育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284662" y="2041525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>
                <a:solidFill>
                  <a:srgbClr val="D60093"/>
                </a:solidFill>
              </a:rPr>
              <a:t>繁殖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5580062" y="2544762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>
                <a:solidFill>
                  <a:srgbClr val="D60093"/>
                </a:solidFill>
              </a:rPr>
              <a:t>遗传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835150" y="3625850"/>
            <a:ext cx="8953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>
                <a:solidFill>
                  <a:srgbClr val="D60093"/>
                </a:solidFill>
              </a:rPr>
              <a:t>变异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258887" y="4776787"/>
            <a:ext cx="1250950" cy="519112"/>
          </a:xfrm>
          <a:prstGeom prst="rect">
            <a:avLst/>
          </a:prstGeom>
          <a:ln/>
        </p:spPr>
        <p:txBody>
          <a:bodyPr wrap="none"/>
          <a:lstStyle/>
          <a:p>
            <a:pPr/>
            <a:r>
              <a:rPr lang="en-US" sz="2800">
                <a:solidFill>
                  <a:srgbClr val="D60093"/>
                </a:solidFill>
              </a:rPr>
              <a:t>应激性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258887" y="3141662"/>
            <a:ext cx="3384550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4264025" y="3362325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827087" y="6278562"/>
            <a:ext cx="5761037" cy="579437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611187" y="5589587"/>
            <a:ext cx="8064500" cy="10668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1A0595"/>
                </a:solidFill>
                <a:latin typeface="楷体_GB2312"/>
              </a:rPr>
              <a:t>   它们不是生物。因为它们不具有营养、呼吸、排泄等生物的特征。</a:t>
            </a:r>
            <a:endParaRPr/>
          </a:p>
        </p:txBody>
      </p:sp>
      <p:grpSp>
        <p:nvGrpSpPr>
          <p:cNvPr id="6" name=""/>
          <p:cNvGrpSpPr/>
          <p:nvPr/>
        </p:nvGrpSpPr>
        <p:grpSpPr>
          <a:xfrm>
            <a:off x="0" y="692150"/>
            <a:ext cx="4932362" cy="4895850"/>
            <a:chOff x="1392" y="144"/>
            <a:chExt cx="4368" cy="3553"/>
          </a:xfrm>
        </p:grpSpPr>
        <p:sp>
          <p:nvSpPr>
            <p:cNvPr id="7" name=""/>
            <p:cNvSpPr/>
            <p:nvPr/>
          </p:nvSpPr>
          <p:spPr>
            <a:xfrm>
              <a:off x="0" y="436"/>
              <a:ext cx="3107" cy="308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4" name="" descr=""/>
            <p:cNvPicPr>
              <a:picLocks noChangeAspect="1" noChangeArrowheads="1"/>
            </p:cNvPicPr>
            <p:nvPr/>
          </p:nvPicPr>
          <p:blipFill>
            <a:blip r:embed="rId81"/>
            <a:srcRect/>
            <a:stretch>
              <a:fillRect/>
            </a:stretch>
          </p:blipFill>
          <p:spPr>
            <a:xfrm>
              <a:off x="1392" y="144"/>
              <a:ext cx="4368" cy="3553"/>
            </a:xfrm>
            <a:prstGeom prst="rect">
              <a:avLst/>
            </a:prstGeom>
            <a:noFill/>
          </p:spPr>
        </p:pic>
        <p:sp>
          <p:nvSpPr>
            <p:cNvPr id="8" name=""/>
            <p:cNvSpPr/>
            <p:nvPr/>
          </p:nvSpPr>
          <p:spPr>
            <a:xfrm>
              <a:off x="3648" y="2688"/>
              <a:ext cx="2112" cy="686"/>
            </a:xfrm>
            <a:prstGeom prst="rect">
              <a:avLst/>
            </a:prstGeom>
            <a:ln/>
            <a:effectLst>
              <a:outerShdw dist="36512" dir="2700000" algn="ctr">
                <a:srgbClr val="FF99FF"/>
              </a:outerShdw>
            </a:effectLst>
          </p:spPr>
          <p:txBody>
            <a:bodyPr/>
            <a:lstStyle/>
            <a:p>
              <a:pPr/>
              <a:r>
                <a:rPr lang="en-US" sz="2800" b="1">
                  <a:solidFill>
                    <a:srgbClr val="0000CC"/>
                  </a:solidFill>
                  <a:latin typeface="Times New Roman"/>
                </a:rPr>
                <a:t>正在推小车的机器人</a:t>
              </a:r>
              <a:endParaRPr/>
            </a:p>
          </p:txBody>
        </p:sp>
      </p:grpSp>
      <p:grpSp>
        <p:nvGrpSpPr>
          <p:cNvPr id="9" name=""/>
          <p:cNvGrpSpPr/>
          <p:nvPr/>
        </p:nvGrpSpPr>
        <p:grpSpPr>
          <a:xfrm>
            <a:off x="4827587" y="765175"/>
            <a:ext cx="4316412" cy="4824412"/>
            <a:chOff x="0" y="0"/>
            <a:chExt cx="2766" cy="4128"/>
          </a:xfrm>
        </p:grpSpPr>
        <p:sp>
          <p:nvSpPr>
            <p:cNvPr id="10" name=""/>
            <p:cNvSpPr/>
            <p:nvPr/>
          </p:nvSpPr>
          <p:spPr>
            <a:xfrm>
              <a:off x="3041" y="482"/>
              <a:ext cx="2719" cy="303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5" name="" descr=""/>
            <p:cNvPicPr>
              <a:picLocks noChangeAspect="1" noChangeArrowheads="1"/>
            </p:cNvPicPr>
            <p:nvPr/>
          </p:nvPicPr>
          <p:blipFill>
            <a:blip r:embed="rId82"/>
            <a:srcRect/>
            <a:stretch>
              <a:fillRect/>
            </a:stretch>
          </p:blipFill>
          <p:spPr>
            <a:xfrm>
              <a:off x="0" y="0"/>
              <a:ext cx="2766" cy="4128"/>
            </a:xfrm>
            <a:prstGeom prst="rect">
              <a:avLst/>
            </a:prstGeom>
            <a:noFill/>
          </p:spPr>
        </p:pic>
        <p:sp>
          <p:nvSpPr>
            <p:cNvPr id="11" name=""/>
            <p:cNvSpPr/>
            <p:nvPr/>
          </p:nvSpPr>
          <p:spPr>
            <a:xfrm>
              <a:off x="96" y="48"/>
              <a:ext cx="2112" cy="444"/>
            </a:xfrm>
            <a:prstGeom prst="rect">
              <a:avLst/>
            </a:prstGeom>
            <a:ln/>
          </p:spPr>
          <p:txBody>
            <a:bodyPr/>
            <a:lstStyle/>
            <a:p>
              <a:pPr/>
              <a:r>
                <a:rPr lang="en-US" sz="2800" b="1">
                  <a:solidFill>
                    <a:srgbClr val="99FF66"/>
                  </a:solidFill>
                  <a:latin typeface="Times New Roman"/>
                </a:rPr>
                <a:t>不断长大的钟乳石</a:t>
              </a:r>
              <a:endParaRPr/>
            </a:p>
          </p:txBody>
        </p:sp>
      </p:grpSp>
      <p:sp>
        <p:nvSpPr>
          <p:cNvPr id="12" name=""/>
          <p:cNvSpPr/>
          <p:nvPr/>
        </p:nvSpPr>
        <p:spPr>
          <a:xfrm>
            <a:off x="179387" y="188912"/>
            <a:ext cx="5029200" cy="609600"/>
          </a:xfrm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宋体"/>
              </a:rPr>
              <a:t>它们是生物吗，为什么？</a:t>
            </a:r>
            <a:endParaRPr/>
          </a:p>
        </p:txBody>
      </p:sp>
      <p:sp>
        <p:nvSpPr>
          <p:cNvPr id="1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5373687"/>
            <a:ext cx="9144000" cy="1212850"/>
          </a:xfrm>
          <a:prstGeom prst="rect">
            <a:avLst/>
          </a:prstGeom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200" b="1">
                <a:solidFill>
                  <a:srgbClr val="1A0595"/>
                </a:solidFill>
                <a:latin typeface="楷体_GB2312"/>
              </a:rPr>
              <a:t>1.珊瑚是生物吗?请说明理由。</a:t>
            </a:r>
            <a:endParaRPr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200" b="1">
                <a:solidFill>
                  <a:srgbClr val="1A0595"/>
                </a:solidFill>
                <a:latin typeface="楷体_GB2312"/>
              </a:rPr>
              <a:t>2.珊瑚虫一般生活在温暖的浅水区,这是为什么?</a:t>
            </a:r>
            <a:endParaRPr/>
          </a:p>
        </p:txBody>
      </p:sp>
      <p:pic>
        <p:nvPicPr>
          <p:cNvPr id="36" name="" descr=""/>
          <p:cNvPicPr>
            <a:picLocks noChangeAspect="1" noChangeArrowheads="1"/>
          </p:cNvPicPr>
          <p:nvPr/>
        </p:nvPicPr>
        <p:blipFill>
          <a:blip r:embed="rId84"/>
          <a:srcRect/>
          <a:stretch>
            <a:fillRect/>
          </a:stretch>
        </p:blipFill>
        <p:spPr>
          <a:xfrm>
            <a:off x="468312" y="0"/>
            <a:ext cx="7848600" cy="5235575"/>
          </a:xfrm>
          <a:prstGeom prst="rect">
            <a:avLst/>
          </a:prstGeom>
          <a:noFill/>
        </p:spPr>
      </p:pic>
      <p:grpSp>
        <p:nvGrpSpPr>
          <p:cNvPr id="3" name=""/>
          <p:cNvGrpSpPr/>
          <p:nvPr/>
        </p:nvGrpSpPr>
        <p:grpSpPr>
          <a:xfrm>
            <a:off x="1331912" y="2636837"/>
            <a:ext cx="1079500" cy="2520950"/>
            <a:chOff x="528" y="2016"/>
            <a:chExt cx="1104" cy="1776"/>
          </a:xfrm>
        </p:grpSpPr>
        <p:sp>
          <p:nvSpPr>
            <p:cNvPr id="4" name=""/>
            <p:cNvSpPr/>
            <p:nvPr/>
          </p:nvSpPr>
          <p:spPr>
            <a:xfrm>
              <a:off x="839" y="1661"/>
              <a:ext cx="680" cy="158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528" y="3120"/>
              <a:ext cx="1104" cy="672"/>
            </a:xfrm>
            <a:prstGeom prst="rect">
              <a:avLst/>
            </a:prstGeom>
            <a:solidFill>
              <a:srgbClr val="FFCC00"/>
            </a:solidFill>
            <a:ln w="12700" cap="sq"/>
          </p:spPr>
          <p:txBody>
            <a:bodyPr anchor="ctr"/>
            <a:lstStyle/>
            <a:p>
              <a:pPr/>
              <a:r>
                <a:rPr lang="en-US" sz="3200" b="1">
                  <a:solidFill>
                    <a:srgbClr val="333399"/>
                  </a:solidFill>
                  <a:latin typeface="Times New Roman"/>
                </a:rPr>
                <a:t>珊瑚</a:t>
              </a:r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960" y="2016"/>
              <a:ext cx="240" cy="1104"/>
            </a:xfrm>
            <a:prstGeom prst="upArrow">
              <a:avLst/>
            </a:prstGeom>
            <a:solidFill>
              <a:srgbClr val="FFCC00"/>
            </a:solidFill>
            <a:ln/>
          </p:spPr>
          <p:txBody>
            <a:bodyPr wrap="none" anchor="ctr"/>
            <a:lstStyle/>
            <a:p>
              <a:pPr algn="ctr" fontAlgn="auto"/>
              <a:endParaRPr/>
            </a:p>
          </p:txBody>
        </p:sp>
      </p:grpSp>
      <p:grpSp>
        <p:nvGrpSpPr>
          <p:cNvPr id="7" name=""/>
          <p:cNvGrpSpPr/>
          <p:nvPr/>
        </p:nvGrpSpPr>
        <p:grpSpPr>
          <a:xfrm>
            <a:off x="4643437" y="2205037"/>
            <a:ext cx="1685925" cy="1570037"/>
            <a:chOff x="3360" y="2064"/>
            <a:chExt cx="1632" cy="1584"/>
          </a:xfrm>
        </p:grpSpPr>
        <p:sp>
          <p:nvSpPr>
            <p:cNvPr id="8" name=""/>
            <p:cNvSpPr/>
            <p:nvPr/>
          </p:nvSpPr>
          <p:spPr>
            <a:xfrm>
              <a:off x="2925" y="1389"/>
              <a:ext cx="1062" cy="98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3360" y="2976"/>
              <a:ext cx="1632" cy="672"/>
            </a:xfrm>
            <a:prstGeom prst="rect">
              <a:avLst/>
            </a:prstGeom>
            <a:solidFill>
              <a:srgbClr val="FFCC00"/>
            </a:solidFill>
            <a:ln w="12700" cap="sq"/>
          </p:spPr>
          <p:txBody>
            <a:bodyPr anchor="ctr"/>
            <a:lstStyle/>
            <a:p>
              <a:pPr/>
              <a:r>
                <a:rPr lang="en-US" sz="3200" b="1">
                  <a:solidFill>
                    <a:srgbClr val="333399"/>
                  </a:solidFill>
                  <a:latin typeface="Times New Roman"/>
                </a:rPr>
                <a:t>珊瑚虫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 rot="2658174">
              <a:off x="3552" y="2064"/>
              <a:ext cx="240" cy="1104"/>
            </a:xfrm>
            <a:prstGeom prst="upArrow">
              <a:avLst/>
            </a:prstGeom>
            <a:solidFill>
              <a:srgbClr val="FFCC00"/>
            </a:solidFill>
            <a:ln/>
          </p:spPr>
          <p:txBody>
            <a:bodyPr wrap="none" anchor="ctr"/>
            <a:lstStyle/>
            <a:p>
              <a:pPr algn="ctr" fontAlgn="auto"/>
              <a:endParaRPr/>
            </a:p>
          </p:txBody>
        </p:sp>
      </p:grpSp>
      <p:sp>
        <p:nvSpPr>
          <p:cNvPr id="11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908050"/>
            <a:ext cx="8064500" cy="33877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0000FF"/>
                </a:solidFill>
              </a:rPr>
              <a:t>        </a:t>
            </a:r>
            <a:r>
              <a:rPr lang="en-US" sz="3600" b="1">
                <a:solidFill>
                  <a:srgbClr val="0000FF"/>
                </a:solidFill>
                <a:latin typeface="楷体_GB2312"/>
              </a:rPr>
              <a:t>我们生活在大自然中，身边有各种各样的事物，大家能不能说出什么是生物？</a:t>
            </a:r>
            <a:endParaRPr/>
          </a:p>
          <a:p>
            <a:pPr/>
            <a:r>
              <a:rPr lang="en-US" sz="3600" b="1">
                <a:solidFill>
                  <a:srgbClr val="0000FF"/>
                </a:solidFill>
                <a:latin typeface="楷体_GB2312"/>
              </a:rPr>
              <a:t>　从身边熟悉的事物开始，举出一些事物，并说出哪些是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生物</a:t>
            </a:r>
            <a:r>
              <a:rPr lang="en-US" sz="3600" b="1">
                <a:solidFill>
                  <a:srgbClr val="0000FF"/>
                </a:solidFill>
                <a:latin typeface="楷体_GB2312"/>
              </a:rPr>
              <a:t>，哪些是</a:t>
            </a:r>
            <a:r>
              <a:rPr lang="en-US" sz="3600" b="1">
                <a:solidFill>
                  <a:srgbClr val="D60093"/>
                </a:solidFill>
                <a:latin typeface="楷体_GB2312"/>
              </a:rPr>
              <a:t>非生物</a:t>
            </a:r>
            <a:r>
              <a:rPr lang="en-US" sz="3600">
                <a:solidFill>
                  <a:srgbClr val="0000FF"/>
                </a:solidFill>
                <a:latin typeface="楷体_GB2312"/>
              </a:rPr>
              <a:t>？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476250"/>
            <a:ext cx="8280400" cy="15541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solidFill>
                  <a:srgbClr val="0033CC"/>
                </a:solidFill>
              </a:rPr>
              <a:t>1、答：</a:t>
            </a:r>
            <a:r>
              <a:rPr lang="en-US" sz="3200">
                <a:solidFill>
                  <a:srgbClr val="D60093"/>
                </a:solidFill>
              </a:rPr>
              <a:t>珊瑚不是生物，因为它是由死去的珊瑚虫分泌的外壳堆积而成的，不具有生物的特征；珊瑚虫才是生物。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2708275"/>
            <a:ext cx="8497887" cy="204152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>
                <a:solidFill>
                  <a:srgbClr val="0033CC"/>
                </a:solidFill>
              </a:rPr>
              <a:t>2、答：</a:t>
            </a:r>
            <a:r>
              <a:rPr lang="en-US" sz="3200">
                <a:solidFill>
                  <a:srgbClr val="D60093"/>
                </a:solidFill>
              </a:rPr>
              <a:t>因为浅水区可获得较多的阳光，有适宜的温度，这些有利于藻类的生长，从而为珊瑚虫提供更多的氧气。因此，珊瑚虫一般生长在温暖的浅水区。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-190500" y="0"/>
            <a:ext cx="93345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395287" y="404812"/>
            <a:ext cx="2411412" cy="82391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800" b="1">
                <a:solidFill>
                  <a:srgbClr val="ffffff"/>
                </a:solidFill>
                <a:latin typeface="Times New Roman"/>
              </a:rPr>
              <a:t>水母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